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Montserrat"/>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Montserrat-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jpg>
</file>

<file path=ppt/media/image2.png>
</file>

<file path=ppt/media/image20.png>
</file>

<file path=ppt/media/image21.gif>
</file>

<file path=ppt/media/image22.jpg>
</file>

<file path=ppt/media/image23.jp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7a7d12466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7a7d12466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7a7d12466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7a7d12466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7a7d12466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7a7d12466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g7a7d12466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7a7d12466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7a7d12466c_1_2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7a7d12466c_1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7a7d12466c_1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7a7d12466c_1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Google Shape;235;g7a7d12466c_1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7a7d12466c_1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7a7d12466c_1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7a7d12466c_1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7a7d12466c_1_4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7a7d12466c_1_4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7a7d12466c_1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7a7d12466c_1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7a7d12466c_1_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7a7d12466c_1_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6bd34ddf92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6bd34ddf92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7a7d12466c_1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7a7d12466c_1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7a7d12466c_1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7a7d12466c_1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7" name="Shape 297"/>
        <p:cNvGrpSpPr/>
        <p:nvPr/>
      </p:nvGrpSpPr>
      <p:grpSpPr>
        <a:xfrm>
          <a:off x="0" y="0"/>
          <a:ext cx="0" cy="0"/>
          <a:chOff x="0" y="0"/>
          <a:chExt cx="0" cy="0"/>
        </a:xfrm>
      </p:grpSpPr>
      <p:sp>
        <p:nvSpPr>
          <p:cNvPr id="298" name="Google Shape;298;g7a7d12466c_1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7a7d12466c_1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Google Shape;304;g7a7d12466c_1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7a7d12466c_1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7a7d12466c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a7d12466c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a7d12466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a7d12466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a7d12466c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a7d12466c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7a7d12466c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7a7d12466c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7a7d1246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7a7d1246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7a7d12466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a7d12466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7a7d12466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7a7d12466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drive.google.com/file/d/1YC0LrHhP9mccnqO_uU3NE1aowF9CSpzD/view" TargetMode="External"/><Relationship Id="rId4" Type="http://schemas.openxmlformats.org/officeDocument/2006/relationships/image" Target="../media/image2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jpg"/><Relationship Id="rId4" Type="http://schemas.openxmlformats.org/officeDocument/2006/relationships/image" Target="../media/image4.jpg"/><Relationship Id="rId5" Type="http://schemas.openxmlformats.org/officeDocument/2006/relationships/image" Target="../media/image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6.jpg"/><Relationship Id="rId4" Type="http://schemas.openxmlformats.org/officeDocument/2006/relationships/image" Target="../media/image10.jpg"/><Relationship Id="rId5"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0.png"/><Relationship Id="rId4" Type="http://schemas.openxmlformats.org/officeDocument/2006/relationships/image" Target="../media/image11.png"/><Relationship Id="rId5" Type="http://schemas.openxmlformats.org/officeDocument/2006/relationships/image" Target="../media/image2.png"/></Relationships>
</file>

<file path=ppt/slides/_rels/slide20.xml.rels><?xml version="1.0" encoding="UTF-8" standalone="yes"?><Relationships xmlns="http://schemas.openxmlformats.org/package/2006/relationships"><Relationship Id="rId10" Type="http://schemas.openxmlformats.org/officeDocument/2006/relationships/image" Target="../media/image18.jpg"/><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drive.google.com/file/d/1df0txHjJwkl7do40k9WCI_EiAQbj2zjV/view" TargetMode="External"/><Relationship Id="rId4" Type="http://schemas.openxmlformats.org/officeDocument/2006/relationships/image" Target="../media/image9.jpg"/><Relationship Id="rId9" Type="http://schemas.openxmlformats.org/officeDocument/2006/relationships/hyperlink" Target="http://drive.google.com/file/d/1SEwD9caNR6QckWWMtpidfPp_89ky9TPs/view" TargetMode="External"/><Relationship Id="rId5" Type="http://schemas.openxmlformats.org/officeDocument/2006/relationships/hyperlink" Target="http://drive.google.com/file/d/1UGg-lt7UjViye-SVYCIuPL5mQzdPkT5r/view" TargetMode="External"/><Relationship Id="rId6" Type="http://schemas.openxmlformats.org/officeDocument/2006/relationships/image" Target="../media/image23.jpg"/><Relationship Id="rId7" Type="http://schemas.openxmlformats.org/officeDocument/2006/relationships/hyperlink" Target="http://drive.google.com/file/d/1S7BZzERY4GEBJi4-MUfXtNsIeFQzXGS2/view" TargetMode="External"/><Relationship Id="rId8" Type="http://schemas.openxmlformats.org/officeDocument/2006/relationships/image" Target="../media/image1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5.png"/><Relationship Id="rId5" Type="http://schemas.openxmlformats.org/officeDocument/2006/relationships/image" Target="../media/image21.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2810650" y="1578400"/>
            <a:ext cx="5889000" cy="1578900"/>
          </a:xfrm>
          <a:prstGeom prst="rect">
            <a:avLst/>
          </a:prstGeom>
        </p:spPr>
        <p:txBody>
          <a:bodyPr anchorCtr="0" anchor="t" bIns="91425" lIns="91425" spcFirstLastPara="1" rIns="91425" wrap="square" tIns="91425">
            <a:noAutofit/>
          </a:bodyPr>
          <a:lstStyle/>
          <a:p>
            <a:pPr indent="0" lvl="0" marL="0" rtl="0" algn="ctr">
              <a:lnSpc>
                <a:spcPct val="120000"/>
              </a:lnSpc>
              <a:spcBef>
                <a:spcPts val="0"/>
              </a:spcBef>
              <a:spcAft>
                <a:spcPts val="0"/>
              </a:spcAft>
              <a:buNone/>
            </a:pPr>
            <a:r>
              <a:rPr lang="en" sz="3000">
                <a:solidFill>
                  <a:srgbClr val="FFFFFF"/>
                </a:solidFill>
              </a:rPr>
              <a:t>Teach An Agent To Drive A Car In A Virtual Environment</a:t>
            </a:r>
            <a:endParaRPr sz="3000">
              <a:solidFill>
                <a:srgbClr val="FFFFFF"/>
              </a:solidFill>
            </a:endParaRPr>
          </a:p>
          <a:p>
            <a:pPr indent="0" lvl="0" marL="0" rtl="0" algn="ctr">
              <a:lnSpc>
                <a:spcPct val="120000"/>
              </a:lnSpc>
              <a:spcBef>
                <a:spcPts val="0"/>
              </a:spcBef>
              <a:spcAft>
                <a:spcPts val="0"/>
              </a:spcAft>
              <a:buNone/>
            </a:pPr>
            <a:r>
              <a:rPr lang="en" sz="2400">
                <a:solidFill>
                  <a:srgbClr val="FFFFFF"/>
                </a:solidFill>
              </a:rPr>
              <a:t>(Final Project Presentation)</a:t>
            </a:r>
            <a:r>
              <a:rPr lang="en" sz="3000">
                <a:solidFill>
                  <a:srgbClr val="FFFFFF"/>
                </a:solidFill>
              </a:rPr>
              <a:t> </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20000"/>
              </a:lnSpc>
              <a:spcBef>
                <a:spcPts val="0"/>
              </a:spcBef>
              <a:spcAft>
                <a:spcPts val="0"/>
              </a:spcAft>
              <a:buNone/>
            </a:pPr>
            <a:r>
              <a:rPr lang="en">
                <a:solidFill>
                  <a:srgbClr val="FFFFFF"/>
                </a:solidFill>
                <a:latin typeface="Montserrat"/>
                <a:ea typeface="Montserrat"/>
                <a:cs typeface="Montserrat"/>
                <a:sym typeface="Montserrat"/>
              </a:rPr>
              <a:t>Anant Vignesh Mahadhevan</a:t>
            </a:r>
            <a:endParaRPr>
              <a:solidFill>
                <a:srgbClr val="FFFFFF"/>
              </a:solidFill>
              <a:latin typeface="Montserrat"/>
              <a:ea typeface="Montserrat"/>
              <a:cs typeface="Montserrat"/>
              <a:sym typeface="Montserrat"/>
            </a:endParaRPr>
          </a:p>
          <a:p>
            <a:pPr indent="0" lvl="0" marL="0" rtl="0" algn="l">
              <a:lnSpc>
                <a:spcPct val="120000"/>
              </a:lnSpc>
              <a:spcBef>
                <a:spcPts val="0"/>
              </a:spcBef>
              <a:spcAft>
                <a:spcPts val="0"/>
              </a:spcAft>
              <a:buNone/>
            </a:pPr>
            <a:r>
              <a:rPr lang="en">
                <a:solidFill>
                  <a:srgbClr val="FFFFFF"/>
                </a:solidFill>
                <a:latin typeface="Montserrat"/>
                <a:ea typeface="Montserrat"/>
                <a:cs typeface="Montserrat"/>
                <a:sym typeface="Montserrat"/>
              </a:rPr>
              <a:t>Rakesh Ramesh</a:t>
            </a:r>
            <a:endParaRPr>
              <a:solidFill>
                <a:srgbClr val="FFFFFF"/>
              </a:solidFill>
              <a:latin typeface="Montserrat"/>
              <a:ea typeface="Montserrat"/>
              <a:cs typeface="Montserrat"/>
              <a:sym typeface="Montserrat"/>
            </a:endParaRPr>
          </a:p>
          <a:p>
            <a:pPr indent="0" lvl="0" marL="0" rtl="0" algn="l">
              <a:lnSpc>
                <a:spcPct val="120000"/>
              </a:lnSpc>
              <a:spcBef>
                <a:spcPts val="0"/>
              </a:spcBef>
              <a:spcAft>
                <a:spcPts val="0"/>
              </a:spcAft>
              <a:buNone/>
            </a:pPr>
            <a:r>
              <a:rPr lang="en">
                <a:solidFill>
                  <a:srgbClr val="FFFFFF"/>
                </a:solidFill>
                <a:latin typeface="Montserrat"/>
                <a:ea typeface="Montserrat"/>
                <a:cs typeface="Montserrat"/>
                <a:sym typeface="Montserrat"/>
              </a:rPr>
              <a:t>Dewang Shah</a:t>
            </a:r>
            <a:endParaRPr>
              <a:solidFill>
                <a:srgbClr val="FFFFFF"/>
              </a:solidFill>
              <a:latin typeface="Montserrat"/>
              <a:ea typeface="Montserrat"/>
              <a:cs typeface="Montserrat"/>
              <a:sym typeface="Montserrat"/>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Analysis and evaluation: </a:t>
            </a:r>
            <a:endParaRPr/>
          </a:p>
          <a:p>
            <a:pPr indent="0" lvl="0" marL="0" rtl="0" algn="l">
              <a:spcBef>
                <a:spcPts val="0"/>
              </a:spcBef>
              <a:spcAft>
                <a:spcPts val="0"/>
              </a:spcAft>
              <a:buNone/>
            </a:pPr>
            <a:r>
              <a:t/>
            </a:r>
            <a:endParaRPr/>
          </a:p>
        </p:txBody>
      </p:sp>
      <p:sp>
        <p:nvSpPr>
          <p:cNvPr id="207" name="Google Shape;207;p22"/>
          <p:cNvSpPr txBox="1"/>
          <p:nvPr>
            <p:ph idx="1" type="body"/>
          </p:nvPr>
        </p:nvSpPr>
        <p:spPr>
          <a:xfrm>
            <a:off x="1297500" y="121837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Montserrat"/>
                <a:ea typeface="Montserrat"/>
                <a:cs typeface="Montserrat"/>
                <a:sym typeface="Montserrat"/>
              </a:rPr>
              <a:t>Replay Memory</a:t>
            </a:r>
            <a:endParaRPr sz="1800">
              <a:latin typeface="Montserrat"/>
              <a:ea typeface="Montserrat"/>
              <a:cs typeface="Montserrat"/>
              <a:sym typeface="Montserrat"/>
            </a:endParaRPr>
          </a:p>
          <a:p>
            <a:pPr indent="-317500" lvl="0" marL="457200" rtl="0" algn="just">
              <a:lnSpc>
                <a:spcPct val="100000"/>
              </a:lnSpc>
              <a:spcBef>
                <a:spcPts val="1600"/>
              </a:spcBef>
              <a:spcAft>
                <a:spcPts val="0"/>
              </a:spcAft>
              <a:buSzPts val="1400"/>
              <a:buFont typeface="Montserrat"/>
              <a:buChar char="●"/>
            </a:pPr>
            <a:r>
              <a:rPr lang="en" sz="1400">
                <a:latin typeface="Montserrat"/>
                <a:ea typeface="Montserrat"/>
                <a:cs typeface="Montserrat"/>
                <a:sym typeface="Montserrat"/>
              </a:rPr>
              <a:t>Replay memory which is another way that we attempt to keep some sanity in a model that is getting trained every single step of an episode. </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When training the network, random minibatches from the replay memory are used instead of the most recent transition.</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This breaks the similarity of subsequent training samples, which otherwise might drive the network into a local minimum.</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Also experience replay makes the training task more similar to usual supervised learning, which simplifies debugging and testing the algorithm.</a:t>
            </a:r>
            <a:endParaRPr sz="1400">
              <a:latin typeface="Montserrat"/>
              <a:ea typeface="Montserrat"/>
              <a:cs typeface="Montserrat"/>
              <a:sym typeface="Montserrat"/>
            </a:endParaRPr>
          </a:p>
          <a:p>
            <a:pPr indent="0" lvl="0" marL="0" rtl="0" algn="just">
              <a:lnSpc>
                <a:spcPct val="100000"/>
              </a:lnSpc>
              <a:spcBef>
                <a:spcPts val="0"/>
              </a:spcBef>
              <a:spcAft>
                <a:spcPts val="0"/>
              </a:spcAft>
              <a:buNone/>
            </a:pPr>
            <a:r>
              <a:t/>
            </a:r>
            <a:endParaRPr sz="1400">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Analysis and evaluation: </a:t>
            </a:r>
            <a:endParaRPr/>
          </a:p>
          <a:p>
            <a:pPr indent="0" lvl="0" marL="0" rtl="0" algn="l">
              <a:spcBef>
                <a:spcPts val="0"/>
              </a:spcBef>
              <a:spcAft>
                <a:spcPts val="0"/>
              </a:spcAft>
              <a:buNone/>
            </a:pPr>
            <a:r>
              <a:t/>
            </a:r>
            <a:endParaRPr/>
          </a:p>
        </p:txBody>
      </p:sp>
      <p:sp>
        <p:nvSpPr>
          <p:cNvPr id="213" name="Google Shape;213;p23"/>
          <p:cNvSpPr txBox="1"/>
          <p:nvPr>
            <p:ph idx="1" type="body"/>
          </p:nvPr>
        </p:nvSpPr>
        <p:spPr>
          <a:xfrm>
            <a:off x="595925" y="1129575"/>
            <a:ext cx="5084700" cy="39276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latin typeface="Montserrat"/>
                <a:ea typeface="Montserrat"/>
                <a:cs typeface="Montserrat"/>
                <a:sym typeface="Montserrat"/>
              </a:rPr>
              <a:t>DQN working:</a:t>
            </a:r>
            <a:endParaRPr>
              <a:latin typeface="Montserrat"/>
              <a:ea typeface="Montserrat"/>
              <a:cs typeface="Montserrat"/>
              <a:sym typeface="Montserrat"/>
            </a:endParaRPr>
          </a:p>
          <a:p>
            <a:pPr indent="-317500" lvl="1" marL="914400" rtl="0" algn="l">
              <a:spcBef>
                <a:spcPts val="3000"/>
              </a:spcBef>
              <a:spcAft>
                <a:spcPts val="0"/>
              </a:spcAft>
              <a:buSzPts val="1400"/>
              <a:buFont typeface="Montserrat"/>
              <a:buChar char="○"/>
            </a:pPr>
            <a:r>
              <a:rPr lang="en" sz="1400">
                <a:latin typeface="Montserrat"/>
                <a:ea typeface="Montserrat"/>
                <a:cs typeface="Montserrat"/>
                <a:sym typeface="Montserrat"/>
              </a:rPr>
              <a:t>Do a feedforward pass for the current state s to get predicted Q-values for all actions.</a:t>
            </a:r>
            <a:endParaRPr sz="1400">
              <a:latin typeface="Montserrat"/>
              <a:ea typeface="Montserrat"/>
              <a:cs typeface="Montserrat"/>
              <a:sym typeface="Montserrat"/>
            </a:endParaRPr>
          </a:p>
          <a:p>
            <a:pPr indent="-317500" lvl="1" marL="914400" rtl="0" algn="l">
              <a:spcBef>
                <a:spcPts val="0"/>
              </a:spcBef>
              <a:spcAft>
                <a:spcPts val="0"/>
              </a:spcAft>
              <a:buSzPts val="1400"/>
              <a:buFont typeface="Montserrat"/>
              <a:buChar char="○"/>
            </a:pPr>
            <a:r>
              <a:rPr lang="en" sz="1400">
                <a:latin typeface="Montserrat"/>
                <a:ea typeface="Montserrat"/>
                <a:cs typeface="Montserrat"/>
                <a:sym typeface="Montserrat"/>
              </a:rPr>
              <a:t>Do a feedforward pass for the next state s’ and calculate maximum overall network outputs max a’ Q(s’, a’).</a:t>
            </a:r>
            <a:endParaRPr sz="1400">
              <a:latin typeface="Montserrat"/>
              <a:ea typeface="Montserrat"/>
              <a:cs typeface="Montserrat"/>
              <a:sym typeface="Montserrat"/>
            </a:endParaRPr>
          </a:p>
          <a:p>
            <a:pPr indent="-317500" lvl="1" marL="914400" rtl="0" algn="l">
              <a:spcBef>
                <a:spcPts val="0"/>
              </a:spcBef>
              <a:spcAft>
                <a:spcPts val="0"/>
              </a:spcAft>
              <a:buSzPts val="1400"/>
              <a:buFont typeface="Montserrat"/>
              <a:buChar char="○"/>
            </a:pPr>
            <a:r>
              <a:rPr lang="en" sz="1400">
                <a:latin typeface="Montserrat"/>
                <a:ea typeface="Montserrat"/>
                <a:cs typeface="Montserrat"/>
                <a:sym typeface="Montserrat"/>
              </a:rPr>
              <a:t>Set Q-value target for action to r + γmax a’ Q(s’, a’) (use the max calculated in step 2). For all other actions, set the Q-value target to the same as originally returned from step 1, making the error 0 for those outputs.</a:t>
            </a:r>
            <a:endParaRPr sz="1400">
              <a:latin typeface="Montserrat"/>
              <a:ea typeface="Montserrat"/>
              <a:cs typeface="Montserrat"/>
              <a:sym typeface="Montserrat"/>
            </a:endParaRPr>
          </a:p>
          <a:p>
            <a:pPr indent="-317500" lvl="1" marL="914400" rtl="0" algn="l">
              <a:spcBef>
                <a:spcPts val="0"/>
              </a:spcBef>
              <a:spcAft>
                <a:spcPts val="0"/>
              </a:spcAft>
              <a:buSzPts val="1400"/>
              <a:buFont typeface="Montserrat"/>
              <a:buChar char="○"/>
            </a:pPr>
            <a:r>
              <a:rPr lang="en" sz="1400">
                <a:latin typeface="Montserrat"/>
                <a:ea typeface="Montserrat"/>
                <a:cs typeface="Montserrat"/>
                <a:sym typeface="Montserrat"/>
              </a:rPr>
              <a:t>Update the weights using backpropagation.</a:t>
            </a:r>
            <a:endParaRPr sz="1400">
              <a:latin typeface="Montserrat"/>
              <a:ea typeface="Montserrat"/>
              <a:cs typeface="Montserrat"/>
              <a:sym typeface="Montserrat"/>
            </a:endParaRPr>
          </a:p>
          <a:p>
            <a:pPr indent="0" lvl="0" marL="457200" rtl="0" algn="l">
              <a:spcBef>
                <a:spcPts val="3000"/>
              </a:spcBef>
              <a:spcAft>
                <a:spcPts val="1600"/>
              </a:spcAft>
              <a:buNone/>
            </a:pPr>
            <a:r>
              <a:t/>
            </a:r>
            <a:endParaRPr>
              <a:latin typeface="Montserrat"/>
              <a:ea typeface="Montserrat"/>
              <a:cs typeface="Montserrat"/>
              <a:sym typeface="Montserrat"/>
            </a:endParaRPr>
          </a:p>
        </p:txBody>
      </p:sp>
      <p:pic>
        <p:nvPicPr>
          <p:cNvPr id="214" name="Google Shape;214;p23"/>
          <p:cNvPicPr preferRelativeResize="0"/>
          <p:nvPr/>
        </p:nvPicPr>
        <p:blipFill>
          <a:blip r:embed="rId3">
            <a:alphaModFix/>
          </a:blip>
          <a:stretch>
            <a:fillRect/>
          </a:stretch>
        </p:blipFill>
        <p:spPr>
          <a:xfrm>
            <a:off x="5487100" y="2270900"/>
            <a:ext cx="3514725" cy="923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Analysis and evaluation: </a:t>
            </a:r>
            <a:endParaRPr/>
          </a:p>
          <a:p>
            <a:pPr indent="0" lvl="0" marL="0" rtl="0" algn="l">
              <a:spcBef>
                <a:spcPts val="0"/>
              </a:spcBef>
              <a:spcAft>
                <a:spcPts val="0"/>
              </a:spcAft>
              <a:buNone/>
            </a:pPr>
            <a:r>
              <a:t/>
            </a:r>
            <a:endParaRPr/>
          </a:p>
        </p:txBody>
      </p:sp>
      <p:sp>
        <p:nvSpPr>
          <p:cNvPr id="220" name="Google Shape;220;p24"/>
          <p:cNvSpPr txBox="1"/>
          <p:nvPr>
            <p:ph idx="1" type="body"/>
          </p:nvPr>
        </p:nvSpPr>
        <p:spPr>
          <a:xfrm>
            <a:off x="1297500" y="1307850"/>
            <a:ext cx="7038900" cy="291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ontserrat"/>
              <a:buChar char="●"/>
            </a:pPr>
            <a:r>
              <a:rPr lang="en" sz="1400">
                <a:latin typeface="Montserrat"/>
                <a:ea typeface="Montserrat"/>
                <a:cs typeface="Montserrat"/>
                <a:sym typeface="Montserrat"/>
              </a:rPr>
              <a:t>The model was trained for </a:t>
            </a:r>
            <a:r>
              <a:rPr lang="en" sz="1400">
                <a:latin typeface="Montserrat"/>
                <a:ea typeface="Montserrat"/>
                <a:cs typeface="Montserrat"/>
                <a:sym typeface="Montserrat"/>
              </a:rPr>
              <a:t>12,000</a:t>
            </a:r>
            <a:r>
              <a:rPr lang="en" sz="1400">
                <a:latin typeface="Montserrat"/>
                <a:ea typeface="Montserrat"/>
                <a:cs typeface="Montserrat"/>
                <a:sym typeface="Montserrat"/>
              </a:rPr>
              <a:t> episodes with GTX 1660Ti. </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sz="1400">
                <a:latin typeface="Montserrat"/>
                <a:ea typeface="Montserrat"/>
                <a:cs typeface="Montserrat"/>
                <a:sym typeface="Montserrat"/>
              </a:rPr>
              <a:t>We evaluated the model using the metrics such as accuracy, loss, reward average and epsilon by plotting them in a graph.</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sz="1400">
                <a:latin typeface="Montserrat"/>
                <a:ea typeface="Montserrat"/>
                <a:cs typeface="Montserrat"/>
                <a:sym typeface="Montserrat"/>
              </a:rPr>
              <a:t>We developed  a script to which the trained model will be added and it will interact with the environment.</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sz="1400">
                <a:latin typeface="Montserrat"/>
                <a:ea typeface="Montserrat"/>
                <a:cs typeface="Montserrat"/>
                <a:sym typeface="Montserrat"/>
              </a:rPr>
              <a:t>This will be used to analyse the model’s performance in the environment in real time.</a:t>
            </a:r>
            <a:endParaRPr sz="1400">
              <a:latin typeface="Montserrat"/>
              <a:ea typeface="Montserrat"/>
              <a:cs typeface="Montserrat"/>
              <a:sym typeface="Montserrat"/>
            </a:endParaRPr>
          </a:p>
          <a:p>
            <a:pPr indent="0" lvl="0" marL="457200" rtl="0" algn="l">
              <a:spcBef>
                <a:spcPts val="1600"/>
              </a:spcBef>
              <a:spcAft>
                <a:spcPts val="0"/>
              </a:spcAft>
              <a:buNone/>
            </a:pPr>
            <a:r>
              <a:rPr lang="en" sz="1400">
                <a:latin typeface="Montserrat"/>
                <a:ea typeface="Montserrat"/>
                <a:cs typeface="Montserrat"/>
                <a:sym typeface="Montserrat"/>
              </a:rPr>
              <a:t>Advantages of DQN:</a:t>
            </a:r>
            <a:endParaRPr sz="1400">
              <a:latin typeface="Montserrat"/>
              <a:ea typeface="Montserrat"/>
              <a:cs typeface="Montserrat"/>
              <a:sym typeface="Montserrat"/>
            </a:endParaRPr>
          </a:p>
          <a:p>
            <a:pPr indent="-317500" lvl="0" marL="457200" rtl="0" algn="l">
              <a:spcBef>
                <a:spcPts val="1600"/>
              </a:spcBef>
              <a:spcAft>
                <a:spcPts val="0"/>
              </a:spcAft>
              <a:buSzPts val="1400"/>
              <a:buFont typeface="Montserrat"/>
              <a:buChar char="●"/>
            </a:pPr>
            <a:r>
              <a:rPr lang="en" sz="1400">
                <a:latin typeface="Montserrat"/>
                <a:ea typeface="Montserrat"/>
                <a:cs typeface="Montserrat"/>
                <a:sym typeface="Montserrat"/>
              </a:rPr>
              <a:t>It addresses the state space-explosion problem.</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sz="1400">
                <a:latin typeface="Montserrat"/>
                <a:ea typeface="Montserrat"/>
                <a:cs typeface="Montserrat"/>
                <a:sym typeface="Montserrat"/>
              </a:rPr>
              <a:t>Q-table is only capable of  looking up for available states, if there is a state which is similar to available state DQN recognizes it.</a:t>
            </a:r>
            <a:endParaRPr sz="1400">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25"/>
          <p:cNvSpPr txBox="1"/>
          <p:nvPr>
            <p:ph type="title"/>
          </p:nvPr>
        </p:nvSpPr>
        <p:spPr>
          <a:xfrm>
            <a:off x="1052550" y="0"/>
            <a:ext cx="7038900" cy="55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Experiments</a:t>
            </a:r>
            <a:endParaRPr/>
          </a:p>
        </p:txBody>
      </p:sp>
      <p:sp>
        <p:nvSpPr>
          <p:cNvPr id="226" name="Google Shape;226;p25"/>
          <p:cNvSpPr txBox="1"/>
          <p:nvPr>
            <p:ph idx="1" type="body"/>
          </p:nvPr>
        </p:nvSpPr>
        <p:spPr>
          <a:xfrm>
            <a:off x="285050" y="800175"/>
            <a:ext cx="5589300" cy="4280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ontserrat"/>
              <a:buChar char="●"/>
            </a:pPr>
            <a:r>
              <a:rPr lang="en" sz="1400">
                <a:latin typeface="Montserrat"/>
                <a:ea typeface="Montserrat"/>
                <a:cs typeface="Montserrat"/>
                <a:sym typeface="Montserrat"/>
              </a:rPr>
              <a:t>Initial project parameters are, </a:t>
            </a:r>
            <a:br>
              <a:rPr lang="en" sz="1400">
                <a:latin typeface="Montserrat"/>
                <a:ea typeface="Montserrat"/>
                <a:cs typeface="Montserrat"/>
                <a:sym typeface="Montserrat"/>
              </a:rPr>
            </a:br>
            <a:r>
              <a:rPr lang="en" sz="1400">
                <a:latin typeface="Montserrat"/>
                <a:ea typeface="Montserrat"/>
                <a:cs typeface="Montserrat"/>
                <a:sym typeface="Montserrat"/>
              </a:rPr>
              <a:t>States: Every frame captured by the RGB sensor</a:t>
            </a:r>
            <a:br>
              <a:rPr lang="en" sz="1400">
                <a:latin typeface="Montserrat"/>
                <a:ea typeface="Montserrat"/>
                <a:cs typeface="Montserrat"/>
                <a:sym typeface="Montserrat"/>
              </a:rPr>
            </a:br>
            <a:r>
              <a:rPr lang="en" sz="1400">
                <a:latin typeface="Montserrat"/>
                <a:ea typeface="Montserrat"/>
                <a:cs typeface="Montserrat"/>
                <a:sym typeface="Montserrat"/>
              </a:rPr>
              <a:t>Actions: Left, Right, Straight</a:t>
            </a:r>
            <a:br>
              <a:rPr lang="en" sz="1400">
                <a:latin typeface="Montserrat"/>
                <a:ea typeface="Montserrat"/>
                <a:cs typeface="Montserrat"/>
                <a:sym typeface="Montserrat"/>
              </a:rPr>
            </a:br>
            <a:r>
              <a:rPr lang="en" sz="1400">
                <a:latin typeface="Montserrat"/>
                <a:ea typeface="Montserrat"/>
                <a:cs typeface="Montserrat"/>
                <a:sym typeface="Montserrat"/>
              </a:rPr>
              <a:t>Rewards: +1 for each frame driving &gt; 50KMH, -1 for each frame driving &lt; 50KMH, -200 for a collision</a:t>
            </a:r>
            <a:br>
              <a:rPr lang="en" sz="1400">
                <a:latin typeface="Montserrat"/>
                <a:ea typeface="Montserrat"/>
                <a:cs typeface="Montserrat"/>
                <a:sym typeface="Montserrat"/>
              </a:rPr>
            </a:br>
            <a:r>
              <a:rPr lang="en" sz="1400">
                <a:latin typeface="Montserrat"/>
                <a:ea typeface="Montserrat"/>
                <a:cs typeface="Montserrat"/>
                <a:sym typeface="Montserrat"/>
              </a:rPr>
              <a:t>Model: Xception</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We started training the agent with the Xception model. The agent was spawned in the CARLA environment in random locations for every episode.</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The reason why we did not go about spawning the agent in the same location because this will feed the episodes with the same set of states for every episode..</a:t>
            </a:r>
            <a:endParaRPr sz="1400">
              <a:latin typeface="Montserrat"/>
              <a:ea typeface="Montserrat"/>
              <a:cs typeface="Montserrat"/>
              <a:sym typeface="Montserrat"/>
            </a:endParaRPr>
          </a:p>
          <a:p>
            <a:pPr indent="-317500" lvl="0" marL="457200" marR="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This will make the agent train with the same set of states for initial set of episodes and yield us very good Q-values for only those states. The agent will not be able to perform well with those calculated Q-values in other sta</a:t>
            </a:r>
            <a:r>
              <a:rPr lang="en" sz="1400">
                <a:latin typeface="Montserrat"/>
                <a:ea typeface="Montserrat"/>
                <a:cs typeface="Montserrat"/>
                <a:sym typeface="Montserrat"/>
              </a:rPr>
              <a:t>tes.</a:t>
            </a:r>
            <a:endParaRPr sz="1200">
              <a:solidFill>
                <a:srgbClr val="000000"/>
              </a:solidFill>
              <a:latin typeface="Times New Roman"/>
              <a:ea typeface="Times New Roman"/>
              <a:cs typeface="Times New Roman"/>
              <a:sym typeface="Times New Roman"/>
            </a:endParaRPr>
          </a:p>
        </p:txBody>
      </p:sp>
      <p:pic>
        <p:nvPicPr>
          <p:cNvPr id="227" name="Google Shape;227;p25"/>
          <p:cNvPicPr preferRelativeResize="0"/>
          <p:nvPr/>
        </p:nvPicPr>
        <p:blipFill>
          <a:blip r:embed="rId3">
            <a:alphaModFix/>
          </a:blip>
          <a:stretch>
            <a:fillRect/>
          </a:stretch>
        </p:blipFill>
        <p:spPr>
          <a:xfrm>
            <a:off x="5972625" y="1528388"/>
            <a:ext cx="3062050" cy="20867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26"/>
          <p:cNvSpPr txBox="1"/>
          <p:nvPr>
            <p:ph type="title"/>
          </p:nvPr>
        </p:nvSpPr>
        <p:spPr>
          <a:xfrm>
            <a:off x="1052550" y="0"/>
            <a:ext cx="7038900" cy="55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Experiments: Issue With Xception Model</a:t>
            </a:r>
            <a:endParaRPr/>
          </a:p>
        </p:txBody>
      </p:sp>
      <p:sp>
        <p:nvSpPr>
          <p:cNvPr id="233" name="Google Shape;233;p26"/>
          <p:cNvSpPr txBox="1"/>
          <p:nvPr>
            <p:ph idx="1" type="body"/>
          </p:nvPr>
        </p:nvSpPr>
        <p:spPr>
          <a:xfrm>
            <a:off x="285050" y="1375800"/>
            <a:ext cx="8556600" cy="3704700"/>
          </a:xfrm>
          <a:prstGeom prst="rect">
            <a:avLst/>
          </a:prstGeom>
        </p:spPr>
        <p:txBody>
          <a:bodyPr anchorCtr="0" anchor="t" bIns="91425" lIns="91425" spcFirstLastPara="1" rIns="91425" wrap="square" tIns="91425">
            <a:noAutofit/>
          </a:bodyPr>
          <a:lstStyle/>
          <a:p>
            <a:pPr indent="-311150" lvl="0" marL="457200" marR="0" rtl="0" algn="just">
              <a:lnSpc>
                <a:spcPct val="100000"/>
              </a:lnSpc>
              <a:spcBef>
                <a:spcPts val="0"/>
              </a:spcBef>
              <a:spcAft>
                <a:spcPts val="0"/>
              </a:spcAft>
              <a:buClr>
                <a:srgbClr val="FFFFFF"/>
              </a:buClr>
              <a:buSzPts val="1300"/>
              <a:buFont typeface="Montserrat"/>
              <a:buChar char="●"/>
            </a:pPr>
            <a:r>
              <a:rPr lang="en" sz="1400">
                <a:latin typeface="Montserrat"/>
                <a:ea typeface="Montserrat"/>
                <a:cs typeface="Montserrat"/>
                <a:sym typeface="Montserrat"/>
              </a:rPr>
              <a:t>After creating the script with Xception model, the first thing we decided was to run the model for 1000 episodes but we were not getting decent results that we expected to get after 1000 long episodes.</a:t>
            </a:r>
            <a:endParaRPr sz="1400">
              <a:latin typeface="Montserrat"/>
              <a:ea typeface="Montserrat"/>
              <a:cs typeface="Montserrat"/>
              <a:sym typeface="Montserrat"/>
            </a:endParaRPr>
          </a:p>
          <a:p>
            <a:pPr indent="-311150" lvl="0" marL="457200" rtl="0" algn="just">
              <a:lnSpc>
                <a:spcPct val="100000"/>
              </a:lnSpc>
              <a:spcBef>
                <a:spcPts val="0"/>
              </a:spcBef>
              <a:spcAft>
                <a:spcPts val="0"/>
              </a:spcAft>
              <a:buClr>
                <a:srgbClr val="FFFFFF"/>
              </a:buClr>
              <a:buSzPts val="1300"/>
              <a:buFont typeface="Montserrat"/>
              <a:buChar char="●"/>
            </a:pPr>
            <a:r>
              <a:rPr lang="en" sz="1400">
                <a:latin typeface="Montserrat"/>
                <a:ea typeface="Montserrat"/>
                <a:cs typeface="Montserrat"/>
                <a:sym typeface="Montserrat"/>
              </a:rPr>
              <a:t>This was because of our Xception model. Even though Xception is a good model to train self driving cars, it is an extremely complex model with 71 hidden layers. This increased our computational requirements which we did not have access to.</a:t>
            </a:r>
            <a:endParaRPr sz="1400">
              <a:latin typeface="Montserrat"/>
              <a:ea typeface="Montserrat"/>
              <a:cs typeface="Montserrat"/>
              <a:sym typeface="Montserrat"/>
            </a:endParaRPr>
          </a:p>
          <a:p>
            <a:pPr indent="-311150" lvl="0" marL="457200" rtl="0" algn="just">
              <a:lnSpc>
                <a:spcPct val="100000"/>
              </a:lnSpc>
              <a:spcBef>
                <a:spcPts val="0"/>
              </a:spcBef>
              <a:spcAft>
                <a:spcPts val="0"/>
              </a:spcAft>
              <a:buClr>
                <a:srgbClr val="FFFFFF"/>
              </a:buClr>
              <a:buSzPts val="1300"/>
              <a:buFont typeface="Montserrat"/>
              <a:buChar char="●"/>
            </a:pPr>
            <a:r>
              <a:rPr lang="en" sz="1400">
                <a:latin typeface="Montserrat"/>
                <a:ea typeface="Montserrat"/>
                <a:cs typeface="Montserrat"/>
                <a:sym typeface="Montserrat"/>
              </a:rPr>
              <a:t>For this purpose, we wrote our own neural network that had 4 hidden layer CNN. In our case but simpler seems better as there are less parameters to learn. </a:t>
            </a:r>
            <a:endParaRPr sz="1400">
              <a:latin typeface="Montserrat"/>
              <a:ea typeface="Montserrat"/>
              <a:cs typeface="Montserrat"/>
              <a:sym typeface="Montserrat"/>
            </a:endParaRPr>
          </a:p>
          <a:p>
            <a:pPr indent="-311150" lvl="0" marL="457200" rtl="0" algn="just">
              <a:lnSpc>
                <a:spcPct val="100000"/>
              </a:lnSpc>
              <a:spcBef>
                <a:spcPts val="0"/>
              </a:spcBef>
              <a:spcAft>
                <a:spcPts val="0"/>
              </a:spcAft>
              <a:buClr>
                <a:srgbClr val="FFFFFF"/>
              </a:buClr>
              <a:buSzPts val="1300"/>
              <a:buFont typeface="Montserrat"/>
              <a:buChar char="●"/>
            </a:pPr>
            <a:r>
              <a:rPr lang="en" sz="1400">
                <a:latin typeface="Montserrat"/>
                <a:ea typeface="Montserrat"/>
                <a:cs typeface="Montserrat"/>
                <a:sym typeface="Montserrat"/>
              </a:rPr>
              <a:t>For fully-supervised learning, we thought more parameters worked well because everything was a "ground truth." </a:t>
            </a:r>
            <a:endParaRPr sz="1400">
              <a:latin typeface="Montserrat"/>
              <a:ea typeface="Montserrat"/>
              <a:cs typeface="Montserrat"/>
              <a:sym typeface="Montserrat"/>
            </a:endParaRPr>
          </a:p>
          <a:p>
            <a:pPr indent="-311150" lvl="0" marL="457200" rtl="0" algn="just">
              <a:lnSpc>
                <a:spcPct val="100000"/>
              </a:lnSpc>
              <a:spcBef>
                <a:spcPts val="0"/>
              </a:spcBef>
              <a:spcAft>
                <a:spcPts val="0"/>
              </a:spcAft>
              <a:buClr>
                <a:srgbClr val="FFFFFF"/>
              </a:buClr>
              <a:buSzPts val="1300"/>
              <a:buFont typeface="Montserrat"/>
              <a:buChar char="●"/>
            </a:pPr>
            <a:r>
              <a:rPr lang="en" sz="1400">
                <a:latin typeface="Montserrat"/>
                <a:ea typeface="Montserrat"/>
                <a:cs typeface="Montserrat"/>
                <a:sym typeface="Montserrat"/>
              </a:rPr>
              <a:t>For reinforcement learning, we decided it's just too hard for the AI to learn to drive a car by trying to train 10s of millions of weights.</a:t>
            </a:r>
            <a:endParaRPr sz="1400">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Google Shape;238;p27"/>
          <p:cNvSpPr txBox="1"/>
          <p:nvPr>
            <p:ph type="title"/>
          </p:nvPr>
        </p:nvSpPr>
        <p:spPr>
          <a:xfrm>
            <a:off x="1052550" y="0"/>
            <a:ext cx="7038900" cy="55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Experiment 1: Fully Dynamic Environment</a:t>
            </a:r>
            <a:endParaRPr/>
          </a:p>
        </p:txBody>
      </p:sp>
      <p:sp>
        <p:nvSpPr>
          <p:cNvPr id="239" name="Google Shape;239;p27"/>
          <p:cNvSpPr txBox="1"/>
          <p:nvPr>
            <p:ph idx="1" type="body"/>
          </p:nvPr>
        </p:nvSpPr>
        <p:spPr>
          <a:xfrm>
            <a:off x="285050" y="800175"/>
            <a:ext cx="5589300" cy="4280400"/>
          </a:xfrm>
          <a:prstGeom prst="rect">
            <a:avLst/>
          </a:prstGeom>
        </p:spPr>
        <p:txBody>
          <a:bodyPr anchorCtr="0" anchor="t" bIns="91425" lIns="91425" spcFirstLastPara="1" rIns="91425" wrap="square" tIns="91425">
            <a:noAutofit/>
          </a:bodyPr>
          <a:lstStyle/>
          <a:p>
            <a:pPr indent="-298450" lvl="0" marL="457200" rtl="0" algn="just">
              <a:lnSpc>
                <a:spcPct val="100000"/>
              </a:lnSpc>
              <a:spcBef>
                <a:spcPts val="0"/>
              </a:spcBef>
              <a:spcAft>
                <a:spcPts val="0"/>
              </a:spcAft>
              <a:buClr>
                <a:srgbClr val="FFFFFF"/>
              </a:buClr>
              <a:buSzPts val="1100"/>
              <a:buFont typeface="Montserrat"/>
              <a:buChar char="●"/>
            </a:pPr>
            <a:r>
              <a:rPr lang="en" sz="1100">
                <a:latin typeface="Montserrat"/>
                <a:ea typeface="Montserrat"/>
                <a:cs typeface="Montserrat"/>
                <a:sym typeface="Montserrat"/>
              </a:rPr>
              <a:t>Our first experimentation during the training phase was to train the agent in an environment with dynamic weather and dynamic traffic conditions with 100 other agents in the environment. </a:t>
            </a:r>
            <a:endParaRPr sz="1100">
              <a:latin typeface="Montserrat"/>
              <a:ea typeface="Montserrat"/>
              <a:cs typeface="Montserrat"/>
              <a:sym typeface="Montserrat"/>
            </a:endParaRPr>
          </a:p>
          <a:p>
            <a:pPr indent="-298450" lvl="0" marL="457200" rtl="0" algn="just">
              <a:lnSpc>
                <a:spcPct val="100000"/>
              </a:lnSpc>
              <a:spcBef>
                <a:spcPts val="500"/>
              </a:spcBef>
              <a:spcAft>
                <a:spcPts val="0"/>
              </a:spcAft>
              <a:buClr>
                <a:srgbClr val="FFFFFF"/>
              </a:buClr>
              <a:buSzPts val="1100"/>
              <a:buFont typeface="Montserrat"/>
              <a:buChar char="●"/>
            </a:pPr>
            <a:r>
              <a:rPr lang="en" sz="1100">
                <a:latin typeface="Montserrat"/>
                <a:ea typeface="Montserrat"/>
                <a:cs typeface="Montserrat"/>
                <a:sym typeface="Montserrat"/>
              </a:rPr>
              <a:t>These other agents comprised of other vehicles of various sizes ranging from motorbikes, cars, and trucks. The agent also comprised of pedestrians who tend to cross the road at random moments. </a:t>
            </a:r>
            <a:endParaRPr sz="1100">
              <a:latin typeface="Montserrat"/>
              <a:ea typeface="Montserrat"/>
              <a:cs typeface="Montserrat"/>
              <a:sym typeface="Montserrat"/>
            </a:endParaRPr>
          </a:p>
          <a:p>
            <a:pPr indent="-298450" lvl="0" marL="457200" rtl="0" algn="just">
              <a:lnSpc>
                <a:spcPct val="100000"/>
              </a:lnSpc>
              <a:spcBef>
                <a:spcPts val="500"/>
              </a:spcBef>
              <a:spcAft>
                <a:spcPts val="0"/>
              </a:spcAft>
              <a:buClr>
                <a:srgbClr val="FFFFFF"/>
              </a:buClr>
              <a:buSzPts val="1100"/>
              <a:buFont typeface="Montserrat"/>
              <a:buChar char="●"/>
            </a:pPr>
            <a:r>
              <a:rPr lang="en" sz="1100">
                <a:latin typeface="Montserrat"/>
                <a:ea typeface="Montserrat"/>
                <a:cs typeface="Montserrat"/>
                <a:sym typeface="Montserrat"/>
              </a:rPr>
              <a:t>Dynamic weather conditions will alter the lighting conditions and weather conditions randomly over time from a beautiful dry sunny day to really wet rainy day with dull lighting. </a:t>
            </a:r>
            <a:endParaRPr sz="1100">
              <a:latin typeface="Montserrat"/>
              <a:ea typeface="Montserrat"/>
              <a:cs typeface="Montserrat"/>
              <a:sym typeface="Montserrat"/>
            </a:endParaRPr>
          </a:p>
          <a:p>
            <a:pPr indent="-298450" lvl="0" marL="457200" rtl="0" algn="just">
              <a:lnSpc>
                <a:spcPct val="100000"/>
              </a:lnSpc>
              <a:spcBef>
                <a:spcPts val="500"/>
              </a:spcBef>
              <a:spcAft>
                <a:spcPts val="0"/>
              </a:spcAft>
              <a:buClr>
                <a:srgbClr val="FFFFFF"/>
              </a:buClr>
              <a:buSzPts val="1100"/>
              <a:buFont typeface="Montserrat"/>
              <a:buChar char="●"/>
            </a:pPr>
            <a:r>
              <a:rPr lang="en" sz="1100">
                <a:latin typeface="Montserrat"/>
                <a:ea typeface="Montserrat"/>
                <a:cs typeface="Montserrat"/>
                <a:sym typeface="Montserrat"/>
              </a:rPr>
              <a:t>Although this is the apt environmental conditions that mimics the real world scenarios,  we faced several problems during the training phase of the agent. </a:t>
            </a:r>
            <a:endParaRPr sz="1100">
              <a:latin typeface="Montserrat"/>
              <a:ea typeface="Montserrat"/>
              <a:cs typeface="Montserrat"/>
              <a:sym typeface="Montserrat"/>
            </a:endParaRPr>
          </a:p>
          <a:p>
            <a:pPr indent="-298450" lvl="0" marL="457200" rtl="0" algn="just">
              <a:lnSpc>
                <a:spcPct val="100000"/>
              </a:lnSpc>
              <a:spcBef>
                <a:spcPts val="500"/>
              </a:spcBef>
              <a:spcAft>
                <a:spcPts val="0"/>
              </a:spcAft>
              <a:buClr>
                <a:srgbClr val="FFFFFF"/>
              </a:buClr>
              <a:buSzPts val="1100"/>
              <a:buFont typeface="Montserrat"/>
              <a:buChar char="●"/>
            </a:pPr>
            <a:r>
              <a:rPr lang="en" sz="1100">
                <a:latin typeface="Montserrat"/>
                <a:ea typeface="Montserrat"/>
                <a:cs typeface="Montserrat"/>
                <a:sym typeface="Montserrat"/>
              </a:rPr>
              <a:t>The first main hindrance was that since we are spawning our agent at random locations in the environment, the agent/car might land right on top of another agent in the environment and end the episode even before the agent starts to learn the environment. </a:t>
            </a:r>
            <a:endParaRPr sz="1100">
              <a:latin typeface="Montserrat"/>
              <a:ea typeface="Montserrat"/>
              <a:cs typeface="Montserrat"/>
              <a:sym typeface="Montserrat"/>
            </a:endParaRPr>
          </a:p>
          <a:p>
            <a:pPr indent="-298450" lvl="0" marL="457200" rtl="0" algn="just">
              <a:lnSpc>
                <a:spcPct val="100000"/>
              </a:lnSpc>
              <a:spcBef>
                <a:spcPts val="500"/>
              </a:spcBef>
              <a:spcAft>
                <a:spcPts val="500"/>
              </a:spcAft>
              <a:buClr>
                <a:srgbClr val="FFFFFF"/>
              </a:buClr>
              <a:buSzPts val="1100"/>
              <a:buFont typeface="Montserrat"/>
              <a:buChar char="●"/>
            </a:pPr>
            <a:r>
              <a:rPr lang="en" sz="1100">
                <a:latin typeface="Montserrat"/>
                <a:ea typeface="Montserrat"/>
                <a:cs typeface="Montserrat"/>
                <a:sym typeface="Montserrat"/>
              </a:rPr>
              <a:t>And since there are lots of dynamic agents and conditions in the environment, a model that trained for around 5000+ episodes could not even make the agent drive in a straight road without colliding with another agent in the environment. This is because in the course of 5000+ episodes, the agent just fails numerous times even before starting to learn and adapt to the environment.</a:t>
            </a:r>
            <a:endParaRPr sz="1100">
              <a:latin typeface="Montserrat"/>
              <a:ea typeface="Montserrat"/>
              <a:cs typeface="Montserrat"/>
              <a:sym typeface="Montserrat"/>
            </a:endParaRPr>
          </a:p>
        </p:txBody>
      </p:sp>
      <p:pic>
        <p:nvPicPr>
          <p:cNvPr id="240" name="Google Shape;240;p27" title="Agent training with traffic.mp4">
            <a:hlinkClick r:id="rId3"/>
          </p:cNvPr>
          <p:cNvPicPr preferRelativeResize="0"/>
          <p:nvPr/>
        </p:nvPicPr>
        <p:blipFill>
          <a:blip r:embed="rId4">
            <a:alphaModFix/>
          </a:blip>
          <a:stretch>
            <a:fillRect/>
          </a:stretch>
        </p:blipFill>
        <p:spPr>
          <a:xfrm>
            <a:off x="5874350" y="1832263"/>
            <a:ext cx="3269650" cy="2216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28"/>
          <p:cNvSpPr txBox="1"/>
          <p:nvPr>
            <p:ph type="title"/>
          </p:nvPr>
        </p:nvSpPr>
        <p:spPr>
          <a:xfrm>
            <a:off x="843600" y="0"/>
            <a:ext cx="7430700" cy="55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Experiment 2: Dynamic Weather Environment</a:t>
            </a:r>
            <a:endParaRPr/>
          </a:p>
        </p:txBody>
      </p:sp>
      <p:sp>
        <p:nvSpPr>
          <p:cNvPr id="246" name="Google Shape;246;p28"/>
          <p:cNvSpPr txBox="1"/>
          <p:nvPr>
            <p:ph idx="1" type="body"/>
          </p:nvPr>
        </p:nvSpPr>
        <p:spPr>
          <a:xfrm>
            <a:off x="285050" y="706175"/>
            <a:ext cx="5589300" cy="4374300"/>
          </a:xfrm>
          <a:prstGeom prst="rect">
            <a:avLst/>
          </a:prstGeom>
        </p:spPr>
        <p:txBody>
          <a:bodyPr anchorCtr="0" anchor="t" bIns="91425" lIns="91425" spcFirstLastPara="1" rIns="91425" wrap="square" tIns="91425">
            <a:noAutofit/>
          </a:bodyPr>
          <a:lstStyle/>
          <a:p>
            <a:pPr indent="-298450" lvl="0" marL="457200" rtl="0" algn="just">
              <a:lnSpc>
                <a:spcPct val="100000"/>
              </a:lnSpc>
              <a:spcBef>
                <a:spcPts val="0"/>
              </a:spcBef>
              <a:spcAft>
                <a:spcPts val="0"/>
              </a:spcAft>
              <a:buSzPts val="1100"/>
              <a:buFont typeface="Montserrat"/>
              <a:buChar char="●"/>
            </a:pPr>
            <a:r>
              <a:rPr lang="en" sz="1400">
                <a:latin typeface="Montserrat"/>
                <a:ea typeface="Montserrat"/>
                <a:cs typeface="Montserrat"/>
                <a:sym typeface="Montserrat"/>
              </a:rPr>
              <a:t>Our next set of experiments involved removing dynamic traffic from the environment and just keep the dynamic whether. </a:t>
            </a:r>
            <a:endParaRPr sz="1400">
              <a:latin typeface="Montserrat"/>
              <a:ea typeface="Montserrat"/>
              <a:cs typeface="Montserrat"/>
              <a:sym typeface="Montserrat"/>
            </a:endParaRPr>
          </a:p>
          <a:p>
            <a:pPr indent="-298450" lvl="0" marL="457200" rtl="0" algn="just">
              <a:lnSpc>
                <a:spcPct val="100000"/>
              </a:lnSpc>
              <a:spcBef>
                <a:spcPts val="0"/>
              </a:spcBef>
              <a:spcAft>
                <a:spcPts val="0"/>
              </a:spcAft>
              <a:buSzPts val="1100"/>
              <a:buFont typeface="Montserrat"/>
              <a:buChar char="●"/>
            </a:pPr>
            <a:r>
              <a:rPr lang="en" sz="1400">
                <a:latin typeface="Montserrat"/>
                <a:ea typeface="Montserrat"/>
                <a:cs typeface="Montserrat"/>
                <a:sym typeface="Montserrat"/>
              </a:rPr>
              <a:t>This method of training the agent yielded much better results than the previous experiment. </a:t>
            </a:r>
            <a:endParaRPr sz="1400">
              <a:latin typeface="Montserrat"/>
              <a:ea typeface="Montserrat"/>
              <a:cs typeface="Montserrat"/>
              <a:sym typeface="Montserrat"/>
            </a:endParaRPr>
          </a:p>
          <a:p>
            <a:pPr indent="-298450" lvl="0" marL="457200" rtl="0" algn="just">
              <a:lnSpc>
                <a:spcPct val="100000"/>
              </a:lnSpc>
              <a:spcBef>
                <a:spcPts val="0"/>
              </a:spcBef>
              <a:spcAft>
                <a:spcPts val="0"/>
              </a:spcAft>
              <a:buSzPts val="1100"/>
              <a:buFont typeface="Montserrat"/>
              <a:buChar char="●"/>
            </a:pPr>
            <a:r>
              <a:rPr lang="en" sz="1400">
                <a:latin typeface="Montserrat"/>
                <a:ea typeface="Montserrat"/>
                <a:cs typeface="Montserrat"/>
                <a:sym typeface="Montserrat"/>
              </a:rPr>
              <a:t>As mentioned earlier dynamic whether conditions will alter the lighting conditions and weather conditions randomly over time. </a:t>
            </a:r>
            <a:endParaRPr sz="1400">
              <a:latin typeface="Montserrat"/>
              <a:ea typeface="Montserrat"/>
              <a:cs typeface="Montserrat"/>
              <a:sym typeface="Montserrat"/>
            </a:endParaRPr>
          </a:p>
          <a:p>
            <a:pPr indent="-298450" lvl="0" marL="457200" rtl="0" algn="just">
              <a:lnSpc>
                <a:spcPct val="100000"/>
              </a:lnSpc>
              <a:spcBef>
                <a:spcPts val="0"/>
              </a:spcBef>
              <a:spcAft>
                <a:spcPts val="0"/>
              </a:spcAft>
              <a:buSzPts val="1100"/>
              <a:buFont typeface="Montserrat"/>
              <a:buChar char="●"/>
            </a:pPr>
            <a:r>
              <a:rPr lang="en" sz="1400">
                <a:latin typeface="Montserrat"/>
                <a:ea typeface="Montserrat"/>
                <a:cs typeface="Montserrat"/>
                <a:sym typeface="Montserrat"/>
              </a:rPr>
              <a:t>Episodes that were trained during good lighting conditions became better over time but for the case of agents that were trained during dim and overcast conditions failed sooner because the RGB input that we were getting from the camera sensor were different than the bright images from the former conditions and hence required extra image processing in order to give reasonable results. </a:t>
            </a:r>
            <a:endParaRPr sz="1400">
              <a:latin typeface="Montserrat"/>
              <a:ea typeface="Montserrat"/>
              <a:cs typeface="Montserrat"/>
              <a:sym typeface="Montserrat"/>
            </a:endParaRPr>
          </a:p>
          <a:p>
            <a:pPr indent="-298450" lvl="0" marL="457200" rtl="0" algn="just">
              <a:lnSpc>
                <a:spcPct val="100000"/>
              </a:lnSpc>
              <a:spcBef>
                <a:spcPts val="0"/>
              </a:spcBef>
              <a:spcAft>
                <a:spcPts val="0"/>
              </a:spcAft>
              <a:buSzPts val="1100"/>
              <a:buFont typeface="Montserrat"/>
              <a:buChar char="●"/>
            </a:pPr>
            <a:r>
              <a:rPr lang="en" sz="1400">
                <a:latin typeface="Montserrat"/>
                <a:ea typeface="Montserrat"/>
                <a:cs typeface="Montserrat"/>
                <a:sym typeface="Montserrat"/>
              </a:rPr>
              <a:t>This requirement of extra image processing was an overhead for us as our computational capabilities were limited and hence an agent that was trained for </a:t>
            </a:r>
            <a:r>
              <a:rPr lang="en" sz="1400">
                <a:latin typeface="Montserrat"/>
                <a:ea typeface="Montserrat"/>
                <a:cs typeface="Montserrat"/>
                <a:sym typeface="Montserrat"/>
              </a:rPr>
              <a:t>12,000</a:t>
            </a:r>
            <a:r>
              <a:rPr lang="en" sz="1400">
                <a:latin typeface="Montserrat"/>
                <a:ea typeface="Montserrat"/>
                <a:cs typeface="Montserrat"/>
                <a:sym typeface="Montserrat"/>
              </a:rPr>
              <a:t> episodes did not give results that were decent enough.</a:t>
            </a:r>
            <a:endParaRPr sz="1400">
              <a:latin typeface="Montserrat"/>
              <a:ea typeface="Montserrat"/>
              <a:cs typeface="Montserrat"/>
              <a:sym typeface="Montserrat"/>
            </a:endParaRPr>
          </a:p>
        </p:txBody>
      </p:sp>
      <p:pic>
        <p:nvPicPr>
          <p:cNvPr id="247" name="Google Shape;247;p28"/>
          <p:cNvPicPr preferRelativeResize="0"/>
          <p:nvPr/>
        </p:nvPicPr>
        <p:blipFill>
          <a:blip r:embed="rId3">
            <a:alphaModFix/>
          </a:blip>
          <a:stretch>
            <a:fillRect/>
          </a:stretch>
        </p:blipFill>
        <p:spPr>
          <a:xfrm>
            <a:off x="5874350" y="1766875"/>
            <a:ext cx="3269650" cy="20621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29"/>
          <p:cNvSpPr txBox="1"/>
          <p:nvPr>
            <p:ph type="title"/>
          </p:nvPr>
        </p:nvSpPr>
        <p:spPr>
          <a:xfrm>
            <a:off x="843600" y="0"/>
            <a:ext cx="7430700" cy="55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Experiment 3: Simple Environment</a:t>
            </a:r>
            <a:endParaRPr/>
          </a:p>
        </p:txBody>
      </p:sp>
      <p:sp>
        <p:nvSpPr>
          <p:cNvPr id="253" name="Google Shape;253;p29"/>
          <p:cNvSpPr txBox="1"/>
          <p:nvPr>
            <p:ph idx="1" type="body"/>
          </p:nvPr>
        </p:nvSpPr>
        <p:spPr>
          <a:xfrm>
            <a:off x="285050" y="1541700"/>
            <a:ext cx="8544600" cy="2962800"/>
          </a:xfrm>
          <a:prstGeom prst="rect">
            <a:avLst/>
          </a:prstGeom>
        </p:spPr>
        <p:txBody>
          <a:bodyPr anchorCtr="0" anchor="t" bIns="91425" lIns="91425" spcFirstLastPara="1" rIns="91425" wrap="square" tIns="91425">
            <a:noAutofit/>
          </a:bodyPr>
          <a:lstStyle/>
          <a:p>
            <a:pPr indent="-298450" lvl="0" marL="457200" rtl="0" algn="just">
              <a:lnSpc>
                <a:spcPct val="100000"/>
              </a:lnSpc>
              <a:spcBef>
                <a:spcPts val="0"/>
              </a:spcBef>
              <a:spcAft>
                <a:spcPts val="0"/>
              </a:spcAft>
              <a:buSzPts val="1100"/>
              <a:buFont typeface="Montserrat"/>
              <a:buChar char="●"/>
            </a:pPr>
            <a:r>
              <a:rPr lang="en" sz="1400">
                <a:latin typeface="Montserrat"/>
                <a:ea typeface="Montserrat"/>
                <a:cs typeface="Montserrat"/>
                <a:sym typeface="Montserrat"/>
              </a:rPr>
              <a:t>Finally, we decided to just keep the environment in normal bright conditions without any dynamic traffic to make things simple and reduce the computational complexity. </a:t>
            </a:r>
            <a:endParaRPr sz="1400">
              <a:latin typeface="Montserrat"/>
              <a:ea typeface="Montserrat"/>
              <a:cs typeface="Montserrat"/>
              <a:sym typeface="Montserrat"/>
            </a:endParaRPr>
          </a:p>
          <a:p>
            <a:pPr indent="-298450" lvl="0" marL="457200" rtl="0" algn="just">
              <a:lnSpc>
                <a:spcPct val="100000"/>
              </a:lnSpc>
              <a:spcBef>
                <a:spcPts val="1000"/>
              </a:spcBef>
              <a:spcAft>
                <a:spcPts val="0"/>
              </a:spcAft>
              <a:buSzPts val="1100"/>
              <a:buFont typeface="Montserrat"/>
              <a:buChar char="●"/>
            </a:pPr>
            <a:r>
              <a:rPr lang="en" sz="1400">
                <a:latin typeface="Montserrat"/>
                <a:ea typeface="Montserrat"/>
                <a:cs typeface="Montserrat"/>
                <a:sym typeface="Montserrat"/>
              </a:rPr>
              <a:t>When the agent was trained for </a:t>
            </a:r>
            <a:r>
              <a:rPr lang="en" sz="1400">
                <a:latin typeface="Montserrat"/>
                <a:ea typeface="Montserrat"/>
                <a:cs typeface="Montserrat"/>
                <a:sym typeface="Montserrat"/>
              </a:rPr>
              <a:t>12,000</a:t>
            </a:r>
            <a:r>
              <a:rPr lang="en" sz="1400">
                <a:latin typeface="Montserrat"/>
                <a:ea typeface="Montserrat"/>
                <a:cs typeface="Montserrat"/>
                <a:sym typeface="Montserrat"/>
              </a:rPr>
              <a:t> episodes in these conditions, we could see a decent enough model that was running very well in straight roads and also made decent left and right turn in the road when it was required occasionally.</a:t>
            </a:r>
            <a:endParaRPr sz="1400">
              <a:latin typeface="Montserrat"/>
              <a:ea typeface="Montserrat"/>
              <a:cs typeface="Montserrat"/>
              <a:sym typeface="Montserrat"/>
            </a:endParaRPr>
          </a:p>
          <a:p>
            <a:pPr indent="-298450" lvl="0" marL="457200" rtl="0" algn="just">
              <a:lnSpc>
                <a:spcPct val="100000"/>
              </a:lnSpc>
              <a:spcBef>
                <a:spcPts val="1000"/>
              </a:spcBef>
              <a:spcAft>
                <a:spcPts val="1000"/>
              </a:spcAft>
              <a:buSzPts val="1100"/>
              <a:buFont typeface="Montserrat"/>
              <a:buChar char="●"/>
            </a:pPr>
            <a:r>
              <a:rPr lang="en" sz="1400">
                <a:latin typeface="Montserrat"/>
                <a:ea typeface="Montserrat"/>
                <a:cs typeface="Montserrat"/>
                <a:sym typeface="Montserrat"/>
              </a:rPr>
              <a:t>The overall reason why we had to cut corners to get a decent enough model to drive a car was the computational constraints we had during the course of the project.</a:t>
            </a:r>
            <a:endParaRPr sz="1400">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30"/>
          <p:cNvSpPr txBox="1"/>
          <p:nvPr>
            <p:ph type="title"/>
          </p:nvPr>
        </p:nvSpPr>
        <p:spPr>
          <a:xfrm>
            <a:off x="747700" y="0"/>
            <a:ext cx="7343700" cy="44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Discussion Of The Results</a:t>
            </a:r>
            <a:endParaRPr/>
          </a:p>
        </p:txBody>
      </p:sp>
      <p:sp>
        <p:nvSpPr>
          <p:cNvPr id="259" name="Google Shape;259;p30"/>
          <p:cNvSpPr txBox="1"/>
          <p:nvPr>
            <p:ph idx="1" type="body"/>
          </p:nvPr>
        </p:nvSpPr>
        <p:spPr>
          <a:xfrm>
            <a:off x="161100" y="877013"/>
            <a:ext cx="8821800" cy="2278500"/>
          </a:xfrm>
          <a:prstGeom prst="rect">
            <a:avLst/>
          </a:prstGeom>
        </p:spPr>
        <p:txBody>
          <a:bodyPr anchorCtr="0" anchor="t" bIns="91425" lIns="91425" spcFirstLastPara="1" rIns="91425" wrap="square" tIns="91425">
            <a:noAutofit/>
          </a:bodyPr>
          <a:lstStyle/>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We trained the agent multiple times using the same model with checkpoints. The first time we trained the agent for 650 episodes. Then we reload from the checkpoint and continue to train to 3100 episodes. Finally, we complete the training at 12,000 episodes. </a:t>
            </a:r>
            <a:endParaRPr sz="1400">
              <a:latin typeface="Montserrat"/>
              <a:ea typeface="Montserrat"/>
              <a:cs typeface="Montserrat"/>
              <a:sym typeface="Montserrat"/>
            </a:endParaRPr>
          </a:p>
          <a:p>
            <a:pPr indent="-317500" lvl="0" marL="457200" rtl="0" algn="just">
              <a:lnSpc>
                <a:spcPct val="100000"/>
              </a:lnSpc>
              <a:spcBef>
                <a:spcPts val="500"/>
              </a:spcBef>
              <a:spcAft>
                <a:spcPts val="0"/>
              </a:spcAft>
              <a:buSzPts val="1400"/>
              <a:buFont typeface="Montserrat"/>
              <a:buChar char="●"/>
            </a:pPr>
            <a:r>
              <a:rPr lang="en" sz="1400">
                <a:latin typeface="Montserrat"/>
                <a:ea typeface="Montserrat"/>
                <a:cs typeface="Montserrat"/>
                <a:sym typeface="Montserrat"/>
              </a:rPr>
              <a:t>Following are the results we obtained in terms of accuracy, epsilon value, loss, the maximum, minimum, and the average reward:</a:t>
            </a:r>
            <a:endParaRPr sz="1400">
              <a:latin typeface="Montserrat"/>
              <a:ea typeface="Montserrat"/>
              <a:cs typeface="Montserrat"/>
              <a:sym typeface="Montserrat"/>
            </a:endParaRPr>
          </a:p>
          <a:p>
            <a:pPr indent="-317500" lvl="1" marL="914400" rtl="0" algn="just">
              <a:lnSpc>
                <a:spcPct val="100000"/>
              </a:lnSpc>
              <a:spcBef>
                <a:spcPts val="500"/>
              </a:spcBef>
              <a:spcAft>
                <a:spcPts val="0"/>
              </a:spcAft>
              <a:buSzPts val="1400"/>
              <a:buFont typeface="Montserrat"/>
              <a:buChar char="○"/>
            </a:pPr>
            <a:r>
              <a:rPr lang="en" sz="1400">
                <a:latin typeface="Montserrat"/>
                <a:ea typeface="Montserrat"/>
                <a:cs typeface="Montserrat"/>
                <a:sym typeface="Montserrat"/>
              </a:rPr>
              <a:t>From these graphs, we see that the accuracy for our model on an average was over a good 85%.</a:t>
            </a:r>
            <a:endParaRPr sz="1400">
              <a:latin typeface="Montserrat"/>
              <a:ea typeface="Montserrat"/>
              <a:cs typeface="Montserrat"/>
              <a:sym typeface="Montserrat"/>
            </a:endParaRPr>
          </a:p>
          <a:p>
            <a:pPr indent="-317500" lvl="1" marL="9144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Next, we see that the epsilon, which shows our attempts to explore some more, helps sometimes, other times not really. </a:t>
            </a:r>
            <a:endParaRPr sz="1400">
              <a:latin typeface="Montserrat"/>
              <a:ea typeface="Montserrat"/>
              <a:cs typeface="Montserrat"/>
              <a:sym typeface="Montserrat"/>
            </a:endParaRPr>
          </a:p>
          <a:p>
            <a:pPr indent="-317500" lvl="1" marL="9144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In loss rate, we see that there were no explosions.</a:t>
            </a:r>
            <a:endParaRPr sz="1400">
              <a:latin typeface="Montserrat"/>
              <a:ea typeface="Montserrat"/>
              <a:cs typeface="Montserrat"/>
              <a:sym typeface="Montserrat"/>
            </a:endParaRPr>
          </a:p>
        </p:txBody>
      </p:sp>
      <p:pic>
        <p:nvPicPr>
          <p:cNvPr id="260" name="Google Shape;260;p30"/>
          <p:cNvPicPr preferRelativeResize="0"/>
          <p:nvPr/>
        </p:nvPicPr>
        <p:blipFill>
          <a:blip r:embed="rId3">
            <a:alphaModFix/>
          </a:blip>
          <a:stretch>
            <a:fillRect/>
          </a:stretch>
        </p:blipFill>
        <p:spPr>
          <a:xfrm>
            <a:off x="514500" y="3588825"/>
            <a:ext cx="2603400" cy="1554675"/>
          </a:xfrm>
          <a:prstGeom prst="rect">
            <a:avLst/>
          </a:prstGeom>
          <a:noFill/>
          <a:ln>
            <a:noFill/>
          </a:ln>
        </p:spPr>
      </p:pic>
      <p:sp>
        <p:nvSpPr>
          <p:cNvPr id="261" name="Google Shape;261;p30"/>
          <p:cNvSpPr txBox="1"/>
          <p:nvPr/>
        </p:nvSpPr>
        <p:spPr>
          <a:xfrm>
            <a:off x="514500" y="3263200"/>
            <a:ext cx="26034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Accuracy</a:t>
            </a:r>
            <a:endParaRPr>
              <a:solidFill>
                <a:srgbClr val="FFFFFF"/>
              </a:solidFill>
              <a:latin typeface="Lato"/>
              <a:ea typeface="Lato"/>
              <a:cs typeface="Lato"/>
              <a:sym typeface="Lato"/>
            </a:endParaRPr>
          </a:p>
        </p:txBody>
      </p:sp>
      <p:sp>
        <p:nvSpPr>
          <p:cNvPr id="262" name="Google Shape;262;p30"/>
          <p:cNvSpPr txBox="1"/>
          <p:nvPr/>
        </p:nvSpPr>
        <p:spPr>
          <a:xfrm>
            <a:off x="6026100" y="3263200"/>
            <a:ext cx="2603400" cy="31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Loss</a:t>
            </a:r>
            <a:endParaRPr>
              <a:solidFill>
                <a:srgbClr val="FFFFFF"/>
              </a:solidFill>
              <a:latin typeface="Lato"/>
              <a:ea typeface="Lato"/>
              <a:cs typeface="Lato"/>
              <a:sym typeface="Lato"/>
            </a:endParaRPr>
          </a:p>
        </p:txBody>
      </p:sp>
      <p:pic>
        <p:nvPicPr>
          <p:cNvPr id="263" name="Google Shape;263;p30"/>
          <p:cNvPicPr preferRelativeResize="0"/>
          <p:nvPr/>
        </p:nvPicPr>
        <p:blipFill>
          <a:blip r:embed="rId4">
            <a:alphaModFix/>
          </a:blip>
          <a:stretch>
            <a:fillRect/>
          </a:stretch>
        </p:blipFill>
        <p:spPr>
          <a:xfrm>
            <a:off x="3270300" y="3588825"/>
            <a:ext cx="2603401" cy="1554676"/>
          </a:xfrm>
          <a:prstGeom prst="rect">
            <a:avLst/>
          </a:prstGeom>
          <a:noFill/>
          <a:ln>
            <a:noFill/>
          </a:ln>
        </p:spPr>
      </p:pic>
      <p:sp>
        <p:nvSpPr>
          <p:cNvPr id="264" name="Google Shape;264;p30"/>
          <p:cNvSpPr txBox="1"/>
          <p:nvPr/>
        </p:nvSpPr>
        <p:spPr>
          <a:xfrm>
            <a:off x="3270300" y="3263200"/>
            <a:ext cx="26034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Epsilon</a:t>
            </a:r>
            <a:endParaRPr>
              <a:solidFill>
                <a:srgbClr val="FFFFFF"/>
              </a:solidFill>
              <a:latin typeface="Lato"/>
              <a:ea typeface="Lato"/>
              <a:cs typeface="Lato"/>
              <a:sym typeface="Lato"/>
            </a:endParaRPr>
          </a:p>
        </p:txBody>
      </p:sp>
      <p:pic>
        <p:nvPicPr>
          <p:cNvPr id="265" name="Google Shape;265;p30"/>
          <p:cNvPicPr preferRelativeResize="0"/>
          <p:nvPr/>
        </p:nvPicPr>
        <p:blipFill>
          <a:blip r:embed="rId5">
            <a:alphaModFix/>
          </a:blip>
          <a:stretch>
            <a:fillRect/>
          </a:stretch>
        </p:blipFill>
        <p:spPr>
          <a:xfrm>
            <a:off x="6026100" y="3588832"/>
            <a:ext cx="2603401" cy="160209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31"/>
          <p:cNvSpPr txBox="1"/>
          <p:nvPr>
            <p:ph type="title"/>
          </p:nvPr>
        </p:nvSpPr>
        <p:spPr>
          <a:xfrm>
            <a:off x="747700" y="0"/>
            <a:ext cx="7343700" cy="44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Discussion Of The Results</a:t>
            </a:r>
            <a:endParaRPr/>
          </a:p>
        </p:txBody>
      </p:sp>
      <p:sp>
        <p:nvSpPr>
          <p:cNvPr id="271" name="Google Shape;271;p31"/>
          <p:cNvSpPr txBox="1"/>
          <p:nvPr>
            <p:ph idx="1" type="body"/>
          </p:nvPr>
        </p:nvSpPr>
        <p:spPr>
          <a:xfrm>
            <a:off x="161100" y="581750"/>
            <a:ext cx="8821800" cy="2376000"/>
          </a:xfrm>
          <a:prstGeom prst="rect">
            <a:avLst/>
          </a:prstGeom>
        </p:spPr>
        <p:txBody>
          <a:bodyPr anchorCtr="0" anchor="t" bIns="91425" lIns="91425" spcFirstLastPara="1" rIns="91425" wrap="square" tIns="91425">
            <a:noAutofit/>
          </a:bodyPr>
          <a:lstStyle/>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For rewards, We can see that the max reward over time does trend up until the 12,000 episodes, and may have continued back up given more time. </a:t>
            </a:r>
            <a:endParaRPr sz="1400">
              <a:latin typeface="Montserrat"/>
              <a:ea typeface="Montserrat"/>
              <a:cs typeface="Montserrat"/>
              <a:sym typeface="Montserrat"/>
            </a:endParaRPr>
          </a:p>
          <a:p>
            <a:pPr indent="-317500" lvl="0" marL="457200" rtl="0" algn="just">
              <a:lnSpc>
                <a:spcPct val="100000"/>
              </a:lnSpc>
              <a:spcBef>
                <a:spcPts val="500"/>
              </a:spcBef>
              <a:spcAft>
                <a:spcPts val="0"/>
              </a:spcAft>
              <a:buSzPts val="1400"/>
              <a:buFont typeface="Montserrat"/>
              <a:buChar char="●"/>
            </a:pPr>
            <a:r>
              <a:rPr lang="en" sz="1400">
                <a:latin typeface="Montserrat"/>
                <a:ea typeface="Montserrat"/>
                <a:cs typeface="Montserrat"/>
                <a:sym typeface="Montserrat"/>
              </a:rPr>
              <a:t>The minimum reward (ie: the worst an agent did), seemed to get better over the course of our training process. As we can see in the graph below, the agent seems to punish itself lesser than the initial epochs.</a:t>
            </a:r>
            <a:endParaRPr sz="1400">
              <a:latin typeface="Montserrat"/>
              <a:ea typeface="Montserrat"/>
              <a:cs typeface="Montserrat"/>
              <a:sym typeface="Montserrat"/>
            </a:endParaRPr>
          </a:p>
          <a:p>
            <a:pPr indent="-317500" lvl="0" marL="457200" rtl="0" algn="just">
              <a:lnSpc>
                <a:spcPct val="100000"/>
              </a:lnSpc>
              <a:spcBef>
                <a:spcPts val="500"/>
              </a:spcBef>
              <a:spcAft>
                <a:spcPts val="500"/>
              </a:spcAft>
              <a:buSzPts val="1400"/>
              <a:buFont typeface="Montserrat"/>
              <a:buChar char="●"/>
            </a:pPr>
            <a:r>
              <a:rPr lang="en" sz="1400">
                <a:latin typeface="Montserrat"/>
                <a:ea typeface="Montserrat"/>
                <a:cs typeface="Montserrat"/>
                <a:sym typeface="Montserrat"/>
              </a:rPr>
              <a:t>Sometimes the car is just dropped into an unfortunate setting. Finally, we can see that the reward average improved slowly, which meant that overall, the model did improve, and this model turned out to be our best performing model.</a:t>
            </a:r>
            <a:endParaRPr sz="1400">
              <a:latin typeface="Montserrat"/>
              <a:ea typeface="Montserrat"/>
              <a:cs typeface="Montserrat"/>
              <a:sym typeface="Montserrat"/>
            </a:endParaRPr>
          </a:p>
        </p:txBody>
      </p:sp>
      <p:sp>
        <p:nvSpPr>
          <p:cNvPr id="272" name="Google Shape;272;p31"/>
          <p:cNvSpPr txBox="1"/>
          <p:nvPr/>
        </p:nvSpPr>
        <p:spPr>
          <a:xfrm>
            <a:off x="514500" y="2931250"/>
            <a:ext cx="2603400" cy="31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Reward Max</a:t>
            </a:r>
            <a:endParaRPr>
              <a:solidFill>
                <a:srgbClr val="FFFFFF"/>
              </a:solidFill>
              <a:latin typeface="Lato"/>
              <a:ea typeface="Lato"/>
              <a:cs typeface="Lato"/>
              <a:sym typeface="Lato"/>
            </a:endParaRPr>
          </a:p>
        </p:txBody>
      </p:sp>
      <p:sp>
        <p:nvSpPr>
          <p:cNvPr id="273" name="Google Shape;273;p31"/>
          <p:cNvSpPr txBox="1"/>
          <p:nvPr/>
        </p:nvSpPr>
        <p:spPr>
          <a:xfrm>
            <a:off x="6026100" y="2957650"/>
            <a:ext cx="2603400" cy="31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Reward Average</a:t>
            </a:r>
            <a:endParaRPr>
              <a:solidFill>
                <a:srgbClr val="FFFFFF"/>
              </a:solidFill>
              <a:latin typeface="Lato"/>
              <a:ea typeface="Lato"/>
              <a:cs typeface="Lato"/>
              <a:sym typeface="Lato"/>
            </a:endParaRPr>
          </a:p>
        </p:txBody>
      </p:sp>
      <p:sp>
        <p:nvSpPr>
          <p:cNvPr id="274" name="Google Shape;274;p31"/>
          <p:cNvSpPr txBox="1"/>
          <p:nvPr/>
        </p:nvSpPr>
        <p:spPr>
          <a:xfrm>
            <a:off x="3270300" y="2957650"/>
            <a:ext cx="26034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Reward Min</a:t>
            </a:r>
            <a:endParaRPr>
              <a:solidFill>
                <a:srgbClr val="FFFFFF"/>
              </a:solidFill>
              <a:latin typeface="Lato"/>
              <a:ea typeface="Lato"/>
              <a:cs typeface="Lato"/>
              <a:sym typeface="Lato"/>
            </a:endParaRPr>
          </a:p>
        </p:txBody>
      </p:sp>
      <p:pic>
        <p:nvPicPr>
          <p:cNvPr id="275" name="Google Shape;275;p31"/>
          <p:cNvPicPr preferRelativeResize="0"/>
          <p:nvPr/>
        </p:nvPicPr>
        <p:blipFill>
          <a:blip r:embed="rId3">
            <a:alphaModFix/>
          </a:blip>
          <a:stretch>
            <a:fillRect/>
          </a:stretch>
        </p:blipFill>
        <p:spPr>
          <a:xfrm>
            <a:off x="514500" y="3378675"/>
            <a:ext cx="2603400" cy="1764825"/>
          </a:xfrm>
          <a:prstGeom prst="rect">
            <a:avLst/>
          </a:prstGeom>
          <a:noFill/>
          <a:ln>
            <a:noFill/>
          </a:ln>
        </p:spPr>
      </p:pic>
      <p:pic>
        <p:nvPicPr>
          <p:cNvPr id="276" name="Google Shape;276;p31"/>
          <p:cNvPicPr preferRelativeResize="0"/>
          <p:nvPr/>
        </p:nvPicPr>
        <p:blipFill>
          <a:blip r:embed="rId4">
            <a:alphaModFix/>
          </a:blip>
          <a:stretch>
            <a:fillRect/>
          </a:stretch>
        </p:blipFill>
        <p:spPr>
          <a:xfrm>
            <a:off x="3270300" y="3364950"/>
            <a:ext cx="2603400" cy="1764825"/>
          </a:xfrm>
          <a:prstGeom prst="rect">
            <a:avLst/>
          </a:prstGeom>
          <a:noFill/>
          <a:ln>
            <a:noFill/>
          </a:ln>
        </p:spPr>
      </p:pic>
      <p:pic>
        <p:nvPicPr>
          <p:cNvPr id="277" name="Google Shape;277;p31"/>
          <p:cNvPicPr preferRelativeResize="0"/>
          <p:nvPr/>
        </p:nvPicPr>
        <p:blipFill>
          <a:blip r:embed="rId5">
            <a:alphaModFix/>
          </a:blip>
          <a:stretch>
            <a:fillRect/>
          </a:stretch>
        </p:blipFill>
        <p:spPr>
          <a:xfrm>
            <a:off x="6026100" y="3378675"/>
            <a:ext cx="2603401" cy="1764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1" name="Google Shape;141;p14"/>
          <p:cNvSpPr txBox="1"/>
          <p:nvPr>
            <p:ph idx="1" type="body"/>
          </p:nvPr>
        </p:nvSpPr>
        <p:spPr>
          <a:xfrm>
            <a:off x="1081475" y="915650"/>
            <a:ext cx="7370400" cy="375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Montserrat"/>
                <a:ea typeface="Montserrat"/>
                <a:cs typeface="Montserrat"/>
                <a:sym typeface="Montserrat"/>
              </a:rPr>
              <a:t>Problems investigated:</a:t>
            </a:r>
            <a:endParaRPr sz="1800">
              <a:latin typeface="Montserrat"/>
              <a:ea typeface="Montserrat"/>
              <a:cs typeface="Montserrat"/>
              <a:sym typeface="Montserrat"/>
            </a:endParaRPr>
          </a:p>
          <a:p>
            <a:pPr indent="0" lvl="0" marL="0" rtl="0" algn="l">
              <a:spcBef>
                <a:spcPts val="1600"/>
              </a:spcBef>
              <a:spcAft>
                <a:spcPts val="0"/>
              </a:spcAft>
              <a:buNone/>
            </a:pPr>
            <a:r>
              <a:t/>
            </a:r>
            <a:endParaRPr sz="1400">
              <a:latin typeface="Montserrat"/>
              <a:ea typeface="Montserrat"/>
              <a:cs typeface="Montserrat"/>
              <a:sym typeface="Montserrat"/>
            </a:endParaRPr>
          </a:p>
          <a:p>
            <a:pPr indent="0" lvl="0" marL="0" rtl="0" algn="l">
              <a:lnSpc>
                <a:spcPct val="100000"/>
              </a:lnSpc>
              <a:spcBef>
                <a:spcPts val="1600"/>
              </a:spcBef>
              <a:spcAft>
                <a:spcPts val="0"/>
              </a:spcAft>
              <a:buNone/>
            </a:pPr>
            <a:r>
              <a:t/>
            </a:r>
            <a:endParaRPr sz="1400">
              <a:latin typeface="Montserrat"/>
              <a:ea typeface="Montserrat"/>
              <a:cs typeface="Montserrat"/>
              <a:sym typeface="Montserrat"/>
            </a:endParaRPr>
          </a:p>
          <a:p>
            <a:pPr indent="0" lvl="0" marL="0" rtl="0" algn="l">
              <a:spcBef>
                <a:spcPts val="0"/>
              </a:spcBef>
              <a:spcAft>
                <a:spcPts val="1600"/>
              </a:spcAft>
              <a:buNone/>
            </a:pPr>
            <a:r>
              <a:t/>
            </a:r>
            <a:endParaRPr sz="1400">
              <a:latin typeface="Montserrat"/>
              <a:ea typeface="Montserrat"/>
              <a:cs typeface="Montserrat"/>
              <a:sym typeface="Montserrat"/>
            </a:endParaRPr>
          </a:p>
        </p:txBody>
      </p:sp>
      <p:sp>
        <p:nvSpPr>
          <p:cNvPr id="142" name="Google Shape;142;p14"/>
          <p:cNvSpPr txBox="1"/>
          <p:nvPr/>
        </p:nvSpPr>
        <p:spPr>
          <a:xfrm>
            <a:off x="275300" y="1451025"/>
            <a:ext cx="2986800" cy="306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chemeClr val="lt1"/>
                </a:solidFill>
                <a:latin typeface="Montserrat"/>
                <a:ea typeface="Montserrat"/>
                <a:cs typeface="Montserrat"/>
                <a:sym typeface="Montserrat"/>
              </a:rPr>
              <a:t>1. Best ways to train our agent efficiently </a:t>
            </a:r>
            <a:endParaRPr>
              <a:latin typeface="Lato"/>
              <a:ea typeface="Lato"/>
              <a:cs typeface="Lato"/>
              <a:sym typeface="Lato"/>
            </a:endParaRPr>
          </a:p>
        </p:txBody>
      </p:sp>
      <p:sp>
        <p:nvSpPr>
          <p:cNvPr id="143" name="Google Shape;143;p14"/>
          <p:cNvSpPr txBox="1"/>
          <p:nvPr/>
        </p:nvSpPr>
        <p:spPr>
          <a:xfrm>
            <a:off x="3337050" y="1451025"/>
            <a:ext cx="2469900" cy="730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a:solidFill>
                  <a:schemeClr val="lt1"/>
                </a:solidFill>
                <a:latin typeface="Montserrat"/>
                <a:ea typeface="Montserrat"/>
                <a:cs typeface="Montserrat"/>
                <a:sym typeface="Montserrat"/>
              </a:rPr>
              <a:t>2. Training</a:t>
            </a:r>
            <a:r>
              <a:rPr lang="en">
                <a:solidFill>
                  <a:schemeClr val="lt1"/>
                </a:solidFill>
                <a:latin typeface="Montserrat"/>
                <a:ea typeface="Montserrat"/>
                <a:cs typeface="Montserrat"/>
                <a:sym typeface="Montserrat"/>
              </a:rPr>
              <a:t> the agent in different circumstances</a:t>
            </a:r>
            <a:endParaRPr>
              <a:latin typeface="Lato"/>
              <a:ea typeface="Lato"/>
              <a:cs typeface="Lato"/>
              <a:sym typeface="Lato"/>
            </a:endParaRPr>
          </a:p>
        </p:txBody>
      </p:sp>
      <p:pic>
        <p:nvPicPr>
          <p:cNvPr id="144" name="Google Shape;144;p14"/>
          <p:cNvPicPr preferRelativeResize="0"/>
          <p:nvPr/>
        </p:nvPicPr>
        <p:blipFill>
          <a:blip r:embed="rId3">
            <a:alphaModFix/>
          </a:blip>
          <a:stretch>
            <a:fillRect/>
          </a:stretch>
        </p:blipFill>
        <p:spPr>
          <a:xfrm>
            <a:off x="3033875" y="2641222"/>
            <a:ext cx="3050550" cy="2110675"/>
          </a:xfrm>
          <a:prstGeom prst="rect">
            <a:avLst/>
          </a:prstGeom>
          <a:noFill/>
          <a:ln>
            <a:noFill/>
          </a:ln>
        </p:spPr>
      </p:pic>
      <p:sp>
        <p:nvSpPr>
          <p:cNvPr id="145" name="Google Shape;145;p14"/>
          <p:cNvSpPr txBox="1"/>
          <p:nvPr/>
        </p:nvSpPr>
        <p:spPr>
          <a:xfrm>
            <a:off x="6286500" y="1451025"/>
            <a:ext cx="2556000" cy="66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3. Improving the model accuracy </a:t>
            </a:r>
            <a:r>
              <a:rPr lang="en">
                <a:solidFill>
                  <a:srgbClr val="FFFFFF"/>
                </a:solidFill>
                <a:latin typeface="Lato"/>
                <a:ea typeface="Lato"/>
                <a:cs typeface="Lato"/>
                <a:sym typeface="Lato"/>
              </a:rPr>
              <a:t>a</a:t>
            </a:r>
            <a:r>
              <a:rPr lang="en">
                <a:solidFill>
                  <a:srgbClr val="FFFFFF"/>
                </a:solidFill>
                <a:latin typeface="Lato"/>
                <a:ea typeface="Lato"/>
                <a:cs typeface="Lato"/>
                <a:sym typeface="Lato"/>
              </a:rPr>
              <a:t>nd average rewards over time</a:t>
            </a:r>
            <a:endParaRPr>
              <a:solidFill>
                <a:srgbClr val="FFFFFF"/>
              </a:solidFill>
              <a:latin typeface="Lato"/>
              <a:ea typeface="Lato"/>
              <a:cs typeface="Lato"/>
              <a:sym typeface="Lato"/>
            </a:endParaRPr>
          </a:p>
        </p:txBody>
      </p:sp>
      <p:pic>
        <p:nvPicPr>
          <p:cNvPr id="146" name="Google Shape;146;p14"/>
          <p:cNvPicPr preferRelativeResize="0"/>
          <p:nvPr/>
        </p:nvPicPr>
        <p:blipFill>
          <a:blip r:embed="rId4">
            <a:alphaModFix/>
          </a:blip>
          <a:stretch>
            <a:fillRect/>
          </a:stretch>
        </p:blipFill>
        <p:spPr>
          <a:xfrm>
            <a:off x="6014633" y="2256300"/>
            <a:ext cx="3099722" cy="2880526"/>
          </a:xfrm>
          <a:prstGeom prst="rect">
            <a:avLst/>
          </a:prstGeom>
          <a:noFill/>
          <a:ln>
            <a:noFill/>
          </a:ln>
        </p:spPr>
      </p:pic>
      <p:pic>
        <p:nvPicPr>
          <p:cNvPr id="147" name="Google Shape;147;p14"/>
          <p:cNvPicPr preferRelativeResize="0"/>
          <p:nvPr/>
        </p:nvPicPr>
        <p:blipFill>
          <a:blip r:embed="rId5">
            <a:alphaModFix/>
          </a:blip>
          <a:stretch>
            <a:fillRect/>
          </a:stretch>
        </p:blipFill>
        <p:spPr>
          <a:xfrm>
            <a:off x="-12" y="2256300"/>
            <a:ext cx="3162361" cy="28805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32"/>
          <p:cNvSpPr txBox="1"/>
          <p:nvPr>
            <p:ph type="title"/>
          </p:nvPr>
        </p:nvSpPr>
        <p:spPr>
          <a:xfrm>
            <a:off x="747700" y="0"/>
            <a:ext cx="7343700" cy="44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Final</a:t>
            </a:r>
            <a:r>
              <a:rPr lang="en"/>
              <a:t> Result Of Our Agent</a:t>
            </a:r>
            <a:endParaRPr/>
          </a:p>
        </p:txBody>
      </p:sp>
      <p:pic>
        <p:nvPicPr>
          <p:cNvPr id="283" name="Google Shape;283;p32" title="agent_preview.mp4">
            <a:hlinkClick r:id="rId3"/>
          </p:cNvPr>
          <p:cNvPicPr preferRelativeResize="0"/>
          <p:nvPr/>
        </p:nvPicPr>
        <p:blipFill>
          <a:blip r:embed="rId4">
            <a:alphaModFix/>
          </a:blip>
          <a:stretch>
            <a:fillRect/>
          </a:stretch>
        </p:blipFill>
        <p:spPr>
          <a:xfrm>
            <a:off x="4637275" y="3246300"/>
            <a:ext cx="2796926" cy="1897201"/>
          </a:xfrm>
          <a:prstGeom prst="rect">
            <a:avLst/>
          </a:prstGeom>
          <a:noFill/>
          <a:ln>
            <a:noFill/>
          </a:ln>
        </p:spPr>
      </p:pic>
      <p:pic>
        <p:nvPicPr>
          <p:cNvPr id="284" name="Google Shape;284;p32" title="agent_preview1.mp4">
            <a:hlinkClick r:id="rId5"/>
          </p:cNvPr>
          <p:cNvPicPr preferRelativeResize="0"/>
          <p:nvPr/>
        </p:nvPicPr>
        <p:blipFill>
          <a:blip r:embed="rId6">
            <a:alphaModFix/>
          </a:blip>
          <a:stretch>
            <a:fillRect/>
          </a:stretch>
        </p:blipFill>
        <p:spPr>
          <a:xfrm>
            <a:off x="1592212" y="3246300"/>
            <a:ext cx="2796926" cy="1897201"/>
          </a:xfrm>
          <a:prstGeom prst="rect">
            <a:avLst/>
          </a:prstGeom>
          <a:noFill/>
          <a:ln>
            <a:noFill/>
          </a:ln>
        </p:spPr>
      </p:pic>
      <p:pic>
        <p:nvPicPr>
          <p:cNvPr id="285" name="Google Shape;285;p32" title="Video from Rakesh Ramesh">
            <a:hlinkClick r:id="rId7"/>
          </p:cNvPr>
          <p:cNvPicPr preferRelativeResize="0"/>
          <p:nvPr/>
        </p:nvPicPr>
        <p:blipFill>
          <a:blip r:embed="rId8">
            <a:alphaModFix/>
          </a:blip>
          <a:stretch>
            <a:fillRect/>
          </a:stretch>
        </p:blipFill>
        <p:spPr>
          <a:xfrm>
            <a:off x="1592200" y="1017600"/>
            <a:ext cx="2796925" cy="1897200"/>
          </a:xfrm>
          <a:prstGeom prst="rect">
            <a:avLst/>
          </a:prstGeom>
          <a:noFill/>
          <a:ln>
            <a:noFill/>
          </a:ln>
        </p:spPr>
      </p:pic>
      <p:sp>
        <p:nvSpPr>
          <p:cNvPr id="286" name="Google Shape;286;p32"/>
          <p:cNvSpPr txBox="1"/>
          <p:nvPr/>
        </p:nvSpPr>
        <p:spPr>
          <a:xfrm>
            <a:off x="1617450" y="688100"/>
            <a:ext cx="27717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Agent After 1000 Episodes</a:t>
            </a:r>
            <a:endParaRPr>
              <a:solidFill>
                <a:srgbClr val="FFFFFF"/>
              </a:solidFill>
              <a:latin typeface="Lato"/>
              <a:ea typeface="Lato"/>
              <a:cs typeface="Lato"/>
              <a:sym typeface="Lato"/>
            </a:endParaRPr>
          </a:p>
        </p:txBody>
      </p:sp>
      <p:sp>
        <p:nvSpPr>
          <p:cNvPr id="287" name="Google Shape;287;p32"/>
          <p:cNvSpPr txBox="1"/>
          <p:nvPr/>
        </p:nvSpPr>
        <p:spPr>
          <a:xfrm>
            <a:off x="4649888" y="2931450"/>
            <a:ext cx="2771700" cy="31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Agent After 12000 Episodes</a:t>
            </a:r>
            <a:endParaRPr>
              <a:solidFill>
                <a:srgbClr val="FFFFFF"/>
              </a:solidFill>
              <a:latin typeface="Lato"/>
              <a:ea typeface="Lato"/>
              <a:cs typeface="Lato"/>
              <a:sym typeface="Lato"/>
            </a:endParaRPr>
          </a:p>
          <a:p>
            <a:pPr indent="0" lvl="0" marL="0" rtl="0" algn="ctr">
              <a:spcBef>
                <a:spcPts val="0"/>
              </a:spcBef>
              <a:spcAft>
                <a:spcPts val="0"/>
              </a:spcAft>
              <a:buNone/>
            </a:pPr>
            <a:r>
              <a:t/>
            </a:r>
            <a:endParaRPr>
              <a:solidFill>
                <a:srgbClr val="FFFFFF"/>
              </a:solidFill>
              <a:latin typeface="Lato"/>
              <a:ea typeface="Lato"/>
              <a:cs typeface="Lato"/>
              <a:sym typeface="Lato"/>
            </a:endParaRPr>
          </a:p>
        </p:txBody>
      </p:sp>
      <p:sp>
        <p:nvSpPr>
          <p:cNvPr id="288" name="Google Shape;288;p32"/>
          <p:cNvSpPr txBox="1"/>
          <p:nvPr/>
        </p:nvSpPr>
        <p:spPr>
          <a:xfrm>
            <a:off x="1687350" y="2914788"/>
            <a:ext cx="27717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Agent After 10000 Episodes</a:t>
            </a:r>
            <a:endParaRPr>
              <a:solidFill>
                <a:srgbClr val="FFFFFF"/>
              </a:solidFill>
              <a:latin typeface="Lato"/>
              <a:ea typeface="Lato"/>
              <a:cs typeface="Lato"/>
              <a:sym typeface="Lato"/>
            </a:endParaRPr>
          </a:p>
          <a:p>
            <a:pPr indent="0" lvl="0" marL="0" rtl="0" algn="ctr">
              <a:spcBef>
                <a:spcPts val="0"/>
              </a:spcBef>
              <a:spcAft>
                <a:spcPts val="0"/>
              </a:spcAft>
              <a:buNone/>
            </a:pPr>
            <a:r>
              <a:t/>
            </a:r>
            <a:endParaRPr>
              <a:solidFill>
                <a:srgbClr val="FFFFFF"/>
              </a:solidFill>
              <a:latin typeface="Lato"/>
              <a:ea typeface="Lato"/>
              <a:cs typeface="Lato"/>
              <a:sym typeface="Lato"/>
            </a:endParaRPr>
          </a:p>
        </p:txBody>
      </p:sp>
      <p:pic>
        <p:nvPicPr>
          <p:cNvPr id="289" name="Google Shape;289;p32" title="Video from Rakesh Ramesh">
            <a:hlinkClick r:id="rId9"/>
          </p:cNvPr>
          <p:cNvPicPr preferRelativeResize="0"/>
          <p:nvPr/>
        </p:nvPicPr>
        <p:blipFill>
          <a:blip r:embed="rId10">
            <a:alphaModFix/>
          </a:blip>
          <a:stretch>
            <a:fillRect/>
          </a:stretch>
        </p:blipFill>
        <p:spPr>
          <a:xfrm>
            <a:off x="4637275" y="1017600"/>
            <a:ext cx="2796926" cy="1897201"/>
          </a:xfrm>
          <a:prstGeom prst="rect">
            <a:avLst/>
          </a:prstGeom>
          <a:noFill/>
          <a:ln>
            <a:noFill/>
          </a:ln>
        </p:spPr>
      </p:pic>
      <p:sp>
        <p:nvSpPr>
          <p:cNvPr id="290" name="Google Shape;290;p32"/>
          <p:cNvSpPr txBox="1"/>
          <p:nvPr/>
        </p:nvSpPr>
        <p:spPr>
          <a:xfrm>
            <a:off x="4649888" y="688100"/>
            <a:ext cx="27717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Lato"/>
                <a:ea typeface="Lato"/>
                <a:cs typeface="Lato"/>
                <a:sym typeface="Lato"/>
              </a:rPr>
              <a:t>Agent After 5000 Episodes</a:t>
            </a:r>
            <a:endParaRPr>
              <a:solidFill>
                <a:srgbClr val="FFFFFF"/>
              </a:solidFill>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33"/>
          <p:cNvSpPr txBox="1"/>
          <p:nvPr>
            <p:ph type="title"/>
          </p:nvPr>
        </p:nvSpPr>
        <p:spPr>
          <a:xfrm>
            <a:off x="747700" y="0"/>
            <a:ext cx="7343700" cy="55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Works</a:t>
            </a:r>
            <a:endParaRPr/>
          </a:p>
        </p:txBody>
      </p:sp>
      <p:sp>
        <p:nvSpPr>
          <p:cNvPr id="296" name="Google Shape;296;p33"/>
          <p:cNvSpPr txBox="1"/>
          <p:nvPr>
            <p:ph idx="1" type="body"/>
          </p:nvPr>
        </p:nvSpPr>
        <p:spPr>
          <a:xfrm>
            <a:off x="309850" y="1147225"/>
            <a:ext cx="8725500" cy="3697800"/>
          </a:xfrm>
          <a:prstGeom prst="rect">
            <a:avLst/>
          </a:prstGeom>
        </p:spPr>
        <p:txBody>
          <a:bodyPr anchorCtr="0" anchor="t" bIns="91425" lIns="91425" spcFirstLastPara="1" rIns="91425" wrap="square" tIns="91425">
            <a:noAutofit/>
          </a:bodyPr>
          <a:lstStyle/>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In terms of future research, based on the computing power available, we would like to like to train the agent using the different models and parameters, for even more episodes, and compare the results of those models with each other, along with comparing the results at different episodic check points. </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We would also like to increase the time taken for each episode, and retrain the model based on that, and check for the results. Our current computational capacity prevents us from taking those steps.</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In terms of dynamic weather, we would like to devise and apply some image processing algorithms to brighten and improve the image quality, to help the agent make better choices based on the improved and more accurate values of the data. We would then like to select the best image processing algorithm which gives us the best results.</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We would also like to devise an algorithm that could eradicate the problem of incorrect spawning of traffic vehicles, and then perform training the agent on this environment.</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We also aim to add more actions for the agent to impact the environment, like reverse, and brake.</a:t>
            </a:r>
            <a:endParaRPr sz="1400">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0" name="Shape 300"/>
        <p:cNvGrpSpPr/>
        <p:nvPr/>
      </p:nvGrpSpPr>
      <p:grpSpPr>
        <a:xfrm>
          <a:off x="0" y="0"/>
          <a:ext cx="0" cy="0"/>
          <a:chOff x="0" y="0"/>
          <a:chExt cx="0" cy="0"/>
        </a:xfrm>
      </p:grpSpPr>
      <p:sp>
        <p:nvSpPr>
          <p:cNvPr id="301" name="Google Shape;301;p34"/>
          <p:cNvSpPr txBox="1"/>
          <p:nvPr>
            <p:ph type="title"/>
          </p:nvPr>
        </p:nvSpPr>
        <p:spPr>
          <a:xfrm>
            <a:off x="1307550" y="2631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Update on plan and timeline of investigation and implementation</a:t>
            </a:r>
            <a:endParaRPr/>
          </a:p>
          <a:p>
            <a:pPr indent="0" lvl="0" marL="0" rtl="0" algn="l">
              <a:spcBef>
                <a:spcPts val="0"/>
              </a:spcBef>
              <a:spcAft>
                <a:spcPts val="0"/>
              </a:spcAft>
              <a:buNone/>
            </a:pPr>
            <a:r>
              <a:t/>
            </a:r>
            <a:endParaRPr/>
          </a:p>
        </p:txBody>
      </p:sp>
      <p:sp>
        <p:nvSpPr>
          <p:cNvPr id="302" name="Google Shape;302;p34"/>
          <p:cNvSpPr txBox="1"/>
          <p:nvPr>
            <p:ph idx="1" type="body"/>
          </p:nvPr>
        </p:nvSpPr>
        <p:spPr>
          <a:xfrm>
            <a:off x="511325" y="1396825"/>
            <a:ext cx="8281800" cy="3600600"/>
          </a:xfrm>
          <a:prstGeom prst="rect">
            <a:avLst/>
          </a:prstGeom>
        </p:spPr>
        <p:txBody>
          <a:bodyPr anchorCtr="0" anchor="t" bIns="91425" lIns="91425" spcFirstLastPara="1" rIns="91425" wrap="square" tIns="91425">
            <a:noAutofit/>
          </a:bodyPr>
          <a:lstStyle/>
          <a:p>
            <a:pPr indent="-203200" lvl="0" marL="171450" rtl="0" algn="l">
              <a:spcBef>
                <a:spcPts val="0"/>
              </a:spcBef>
              <a:spcAft>
                <a:spcPts val="0"/>
              </a:spcAft>
              <a:buSzPts val="1400"/>
              <a:buFont typeface="Montserrat"/>
              <a:buChar char="●"/>
            </a:pPr>
            <a:r>
              <a:rPr lang="en" sz="1400">
                <a:latin typeface="Montserrat"/>
                <a:ea typeface="Montserrat"/>
                <a:cs typeface="Montserrat"/>
                <a:sym typeface="Montserrat"/>
              </a:rPr>
              <a:t>So far each of our team members has contributed equally by working together for the development of the script for sensor data collection. </a:t>
            </a:r>
            <a:endParaRPr sz="1400">
              <a:latin typeface="Montserrat"/>
              <a:ea typeface="Montserrat"/>
              <a:cs typeface="Montserrat"/>
              <a:sym typeface="Montserrat"/>
            </a:endParaRPr>
          </a:p>
          <a:p>
            <a:pPr indent="-203200" lvl="0" marL="171450" rtl="0" algn="l">
              <a:spcBef>
                <a:spcPts val="0"/>
              </a:spcBef>
              <a:spcAft>
                <a:spcPts val="0"/>
              </a:spcAft>
              <a:buSzPts val="1400"/>
              <a:buFont typeface="Montserrat"/>
              <a:buChar char="●"/>
            </a:pPr>
            <a:r>
              <a:rPr lang="en" sz="1400">
                <a:latin typeface="Montserrat"/>
                <a:ea typeface="Montserrat"/>
                <a:cs typeface="Montserrat"/>
                <a:sym typeface="Montserrat"/>
              </a:rPr>
              <a:t>Since we only had access to 1 powerful laptop in some certain days of the week, we planned to work together for the further script development process as well, while doing research in the other days of the week.</a:t>
            </a:r>
            <a:endParaRPr sz="1400">
              <a:latin typeface="Montserrat"/>
              <a:ea typeface="Montserrat"/>
              <a:cs typeface="Montserrat"/>
              <a:sym typeface="Montserrat"/>
            </a:endParaRPr>
          </a:p>
          <a:p>
            <a:pPr indent="-317500" lvl="1" marL="914400" rtl="0" algn="l">
              <a:spcBef>
                <a:spcPts val="0"/>
              </a:spcBef>
              <a:spcAft>
                <a:spcPts val="0"/>
              </a:spcAft>
              <a:buSzPts val="1400"/>
              <a:buFont typeface="Montserrat"/>
              <a:buChar char="○"/>
            </a:pPr>
            <a:r>
              <a:rPr lang="en" sz="1400">
                <a:latin typeface="Montserrat"/>
                <a:ea typeface="Montserrat"/>
                <a:cs typeface="Montserrat"/>
                <a:sym typeface="Montserrat"/>
              </a:rPr>
              <a:t>Rakesh Ramesh, Anant Vignesh, Dewang Shah - Developed scripts for DQN, environmental controls, and created the agent</a:t>
            </a:r>
            <a:endParaRPr sz="1400">
              <a:latin typeface="Montserrat"/>
              <a:ea typeface="Montserrat"/>
              <a:cs typeface="Montserrat"/>
              <a:sym typeface="Montserrat"/>
            </a:endParaRPr>
          </a:p>
          <a:p>
            <a:pPr indent="-317500" lvl="1" marL="914400" rtl="0" algn="l">
              <a:spcBef>
                <a:spcPts val="0"/>
              </a:spcBef>
              <a:spcAft>
                <a:spcPts val="0"/>
              </a:spcAft>
              <a:buSzPts val="1400"/>
              <a:buFont typeface="Montserrat"/>
              <a:buChar char="○"/>
            </a:pPr>
            <a:r>
              <a:rPr lang="en" sz="1400">
                <a:latin typeface="Montserrat"/>
                <a:ea typeface="Montserrat"/>
                <a:cs typeface="Montserrat"/>
                <a:sym typeface="Montserrat"/>
              </a:rPr>
              <a:t>Rakesh Ramesh, Anant Vignesh - Tried out different architectures</a:t>
            </a:r>
            <a:endParaRPr sz="1400">
              <a:latin typeface="Montserrat"/>
              <a:ea typeface="Montserrat"/>
              <a:cs typeface="Montserrat"/>
              <a:sym typeface="Montserrat"/>
            </a:endParaRPr>
          </a:p>
          <a:p>
            <a:pPr indent="-317500" lvl="1" marL="914400" rtl="0" algn="l">
              <a:lnSpc>
                <a:spcPct val="200000"/>
              </a:lnSpc>
              <a:spcBef>
                <a:spcPts val="0"/>
              </a:spcBef>
              <a:spcAft>
                <a:spcPts val="0"/>
              </a:spcAft>
              <a:buSzPts val="1400"/>
              <a:buFont typeface="Montserrat"/>
              <a:buChar char="○"/>
            </a:pPr>
            <a:r>
              <a:rPr lang="en" sz="1400">
                <a:latin typeface="Montserrat"/>
                <a:ea typeface="Montserrat"/>
                <a:cs typeface="Montserrat"/>
                <a:sym typeface="Montserrat"/>
              </a:rPr>
              <a:t>Dewang Shah - Tested and experimented on models</a:t>
            </a:r>
            <a:endParaRPr sz="1400">
              <a:latin typeface="Montserrat"/>
              <a:ea typeface="Montserrat"/>
              <a:cs typeface="Montserrat"/>
              <a:sym typeface="Montserrat"/>
            </a:endParaRPr>
          </a:p>
          <a:p>
            <a:pPr indent="-203200" lvl="0" marL="17145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30th Oct - 15th Nov -&gt; Development and implementation of the remaining scripts after mid term presentation</a:t>
            </a:r>
            <a:endParaRPr sz="1400">
              <a:latin typeface="Montserrat"/>
              <a:ea typeface="Montserrat"/>
              <a:cs typeface="Montserrat"/>
              <a:sym typeface="Montserrat"/>
            </a:endParaRPr>
          </a:p>
          <a:p>
            <a:pPr indent="-203200" lvl="0" marL="17145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16th Nov - 29th Nov -&gt; Tried out different architectures and addition of  sensors, as per remaining time </a:t>
            </a:r>
            <a:endParaRPr sz="1400">
              <a:latin typeface="Montserrat"/>
              <a:ea typeface="Montserrat"/>
              <a:cs typeface="Montserrat"/>
              <a:sym typeface="Montserrat"/>
            </a:endParaRPr>
          </a:p>
          <a:p>
            <a:pPr indent="-203200" lvl="0" marL="171450" rtl="0" algn="l">
              <a:lnSpc>
                <a:spcPct val="115000"/>
              </a:lnSpc>
              <a:spcBef>
                <a:spcPts val="0"/>
              </a:spcBef>
              <a:spcAft>
                <a:spcPts val="0"/>
              </a:spcAft>
              <a:buSzPts val="1400"/>
              <a:buFont typeface="Montserrat"/>
              <a:buChar char="●"/>
            </a:pPr>
            <a:r>
              <a:rPr lang="en" sz="1400">
                <a:latin typeface="Montserrat"/>
                <a:ea typeface="Montserrat"/>
                <a:cs typeface="Montserrat"/>
                <a:sym typeface="Montserrat"/>
              </a:rPr>
              <a:t>30th Nov to Final Presentation -&gt; Review and final testing</a:t>
            </a:r>
            <a:endParaRPr sz="1400">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Google Shape;307;p35"/>
          <p:cNvSpPr txBox="1"/>
          <p:nvPr>
            <p:ph type="title"/>
          </p:nvPr>
        </p:nvSpPr>
        <p:spPr>
          <a:xfrm>
            <a:off x="1197150" y="0"/>
            <a:ext cx="7038900" cy="447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308" name="Google Shape;308;p35"/>
          <p:cNvSpPr txBox="1"/>
          <p:nvPr>
            <p:ph idx="1" type="body"/>
          </p:nvPr>
        </p:nvSpPr>
        <p:spPr>
          <a:xfrm>
            <a:off x="246450" y="671625"/>
            <a:ext cx="8651100" cy="4353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900">
                <a:latin typeface="Montserrat"/>
                <a:ea typeface="Montserrat"/>
                <a:cs typeface="Montserrat"/>
                <a:sym typeface="Montserrat"/>
              </a:rPr>
              <a:t>[1]Pan, You, Wang &amp; Lu - </a:t>
            </a:r>
            <a:r>
              <a:rPr i="1" lang="en" sz="900">
                <a:latin typeface="Montserrat"/>
                <a:ea typeface="Montserrat"/>
                <a:cs typeface="Montserrat"/>
                <a:sym typeface="Montserrat"/>
              </a:rPr>
              <a:t>Virtual To Real Reinforcement Learning</a:t>
            </a:r>
            <a:r>
              <a:rPr lang="en" sz="900">
                <a:latin typeface="Montserrat"/>
                <a:ea typeface="Montserrat"/>
                <a:cs typeface="Montserrat"/>
                <a:sym typeface="Montserrat"/>
              </a:rPr>
              <a:t>, arXiv (2017)</a:t>
            </a:r>
            <a:br>
              <a:rPr lang="en" sz="900">
                <a:latin typeface="Montserrat"/>
                <a:ea typeface="Montserrat"/>
                <a:cs typeface="Montserrat"/>
                <a:sym typeface="Montserrat"/>
              </a:rPr>
            </a:br>
            <a:r>
              <a:rPr lang="en" sz="900">
                <a:latin typeface="Montserrat"/>
                <a:ea typeface="Montserrat"/>
                <a:cs typeface="Montserrat"/>
                <a:sym typeface="Montserrat"/>
              </a:rPr>
              <a:t>[2]Shai Shalev-Shwartz, Shaked Shammah, Amnon Shashua - </a:t>
            </a:r>
            <a:r>
              <a:rPr i="1" lang="en" sz="900">
                <a:latin typeface="Montserrat"/>
                <a:ea typeface="Montserrat"/>
                <a:cs typeface="Montserrat"/>
                <a:sym typeface="Montserrat"/>
              </a:rPr>
              <a:t>Safe, Multi-Agent, Reinforcement Learning for Autonomous Driving,  </a:t>
            </a:r>
            <a:r>
              <a:rPr lang="en" sz="900">
                <a:latin typeface="Montserrat"/>
                <a:ea typeface="Montserrat"/>
                <a:cs typeface="Montserrat"/>
                <a:sym typeface="Montserrat"/>
              </a:rPr>
              <a:t>arXiv (2016)</a:t>
            </a:r>
            <a:br>
              <a:rPr lang="en" sz="900">
                <a:latin typeface="Montserrat"/>
                <a:ea typeface="Montserrat"/>
                <a:cs typeface="Montserrat"/>
                <a:sym typeface="Montserrat"/>
              </a:rPr>
            </a:br>
            <a:r>
              <a:rPr lang="en" sz="900">
                <a:latin typeface="Montserrat"/>
                <a:ea typeface="Montserrat"/>
                <a:cs typeface="Montserrat"/>
                <a:sym typeface="Montserrat"/>
              </a:rPr>
              <a:t>[3]Sahand Sharifzadeh, Ioannis Chiotellis, Rudolph Triebel, Daniel Cremers - </a:t>
            </a:r>
            <a:r>
              <a:rPr i="1" lang="en" sz="900">
                <a:latin typeface="Montserrat"/>
                <a:ea typeface="Montserrat"/>
                <a:cs typeface="Montserrat"/>
                <a:sym typeface="Montserrat"/>
              </a:rPr>
              <a:t>Learning to Drive using Inverse Reinforcement Learning ANd DQN, </a:t>
            </a:r>
            <a:r>
              <a:rPr lang="en" sz="900">
                <a:latin typeface="Montserrat"/>
                <a:ea typeface="Montserrat"/>
                <a:cs typeface="Montserrat"/>
                <a:sym typeface="Montserrat"/>
              </a:rPr>
              <a:t>arXiv (2017)</a:t>
            </a:r>
            <a:br>
              <a:rPr lang="en" sz="900">
                <a:latin typeface="Montserrat"/>
                <a:ea typeface="Montserrat"/>
                <a:cs typeface="Montserrat"/>
                <a:sym typeface="Montserrat"/>
              </a:rPr>
            </a:br>
            <a:r>
              <a:rPr lang="en" sz="900">
                <a:latin typeface="Montserrat"/>
                <a:ea typeface="Montserrat"/>
                <a:cs typeface="Montserrat"/>
                <a:sym typeface="Montserrat"/>
              </a:rPr>
              <a:t>[4]Markus Kuderer, Shilpa Gulati, Wolfram Burgard - </a:t>
            </a:r>
            <a:r>
              <a:rPr i="1" lang="en" sz="900">
                <a:latin typeface="Montserrat"/>
                <a:ea typeface="Montserrat"/>
                <a:cs typeface="Montserrat"/>
                <a:sym typeface="Montserrat"/>
              </a:rPr>
              <a:t>Learning Driving Styles for Autonomous Vehicles from Demonstration, </a:t>
            </a:r>
            <a:r>
              <a:rPr lang="en" sz="900">
                <a:latin typeface="Montserrat"/>
                <a:ea typeface="Montserrat"/>
                <a:cs typeface="Montserrat"/>
                <a:sym typeface="Montserrat"/>
              </a:rPr>
              <a:t>IEEE (2015)</a:t>
            </a:r>
            <a:br>
              <a:rPr lang="en" sz="900">
                <a:latin typeface="Montserrat"/>
                <a:ea typeface="Montserrat"/>
                <a:cs typeface="Montserrat"/>
                <a:sym typeface="Montserrat"/>
              </a:rPr>
            </a:br>
            <a:r>
              <a:rPr lang="en" sz="900">
                <a:latin typeface="Montserrat"/>
                <a:ea typeface="Montserrat"/>
                <a:cs typeface="Montserrat"/>
                <a:sym typeface="Montserrat"/>
              </a:rPr>
              <a:t>[5]Jeff Michels, Ashutosh Saxena, Andrew Y. Ng</a:t>
            </a:r>
            <a:r>
              <a:rPr i="1" lang="en" sz="900">
                <a:latin typeface="Montserrat"/>
                <a:ea typeface="Montserrat"/>
                <a:cs typeface="Montserrat"/>
                <a:sym typeface="Montserrat"/>
              </a:rPr>
              <a:t> - High Speed Obstacle Avoidance using Monocular Vision and Reinforcement Learning, ACM (2005)</a:t>
            </a:r>
            <a:br>
              <a:rPr i="1" lang="en" sz="900">
                <a:latin typeface="Montserrat"/>
                <a:ea typeface="Montserrat"/>
                <a:cs typeface="Montserrat"/>
                <a:sym typeface="Montserrat"/>
              </a:rPr>
            </a:br>
            <a:r>
              <a:rPr lang="en" sz="900">
                <a:latin typeface="Montserrat"/>
                <a:ea typeface="Montserrat"/>
                <a:cs typeface="Montserrat"/>
                <a:sym typeface="Montserrat"/>
              </a:rPr>
              <a:t>[6]Ahmad El Sallab, Mohammed Abdou, Etienne Perot &amp; Senthil Yogamani </a:t>
            </a:r>
            <a:r>
              <a:rPr i="1" lang="en" sz="900">
                <a:latin typeface="Montserrat"/>
                <a:ea typeface="Montserrat"/>
                <a:cs typeface="Montserrat"/>
                <a:sym typeface="Montserrat"/>
              </a:rPr>
              <a:t>- Deep Reinforcement Learning Framework for Autonomous Driving, </a:t>
            </a:r>
            <a:r>
              <a:rPr lang="en" sz="900">
                <a:latin typeface="Montserrat"/>
                <a:ea typeface="Montserrat"/>
                <a:cs typeface="Montserrat"/>
                <a:sym typeface="Montserrat"/>
              </a:rPr>
              <a:t>arXiv (2017)</a:t>
            </a:r>
            <a:br>
              <a:rPr lang="en" sz="900">
                <a:latin typeface="Montserrat"/>
                <a:ea typeface="Montserrat"/>
                <a:cs typeface="Montserrat"/>
                <a:sym typeface="Montserrat"/>
              </a:rPr>
            </a:br>
            <a:r>
              <a:rPr lang="en" sz="900">
                <a:latin typeface="Montserrat"/>
                <a:ea typeface="Montserrat"/>
                <a:cs typeface="Montserrat"/>
                <a:sym typeface="Montserrat"/>
              </a:rPr>
              <a:t>[7]Alexey Dosovitskiy, German Ros, Felipe Codevilla, Antonio Lopez, and Vladlen Koltun -</a:t>
            </a:r>
            <a:r>
              <a:rPr i="1" lang="en" sz="900">
                <a:latin typeface="Montserrat"/>
                <a:ea typeface="Montserrat"/>
                <a:cs typeface="Montserrat"/>
                <a:sym typeface="Montserrat"/>
              </a:rPr>
              <a:t>CARLA: An Open Urban Driving Simulator</a:t>
            </a:r>
            <a:r>
              <a:rPr lang="en" sz="900">
                <a:latin typeface="Montserrat"/>
                <a:ea typeface="Montserrat"/>
                <a:cs typeface="Montserrat"/>
                <a:sym typeface="Montserrat"/>
              </a:rPr>
              <a:t>.</a:t>
            </a:r>
            <a:br>
              <a:rPr lang="en" sz="900">
                <a:latin typeface="Montserrat"/>
                <a:ea typeface="Montserrat"/>
                <a:cs typeface="Montserrat"/>
                <a:sym typeface="Montserrat"/>
              </a:rPr>
            </a:br>
            <a:r>
              <a:rPr lang="en" sz="900">
                <a:latin typeface="Montserrat"/>
                <a:ea typeface="Montserrat"/>
                <a:cs typeface="Montserrat"/>
                <a:sym typeface="Montserrat"/>
              </a:rPr>
              <a:t>[8]April Yu, Raphael Palefsky-Smith, Rishi Bedi- </a:t>
            </a:r>
            <a:r>
              <a:rPr i="1" lang="en" sz="900">
                <a:latin typeface="Montserrat"/>
                <a:ea typeface="Montserrat"/>
                <a:cs typeface="Montserrat"/>
                <a:sym typeface="Montserrat"/>
              </a:rPr>
              <a:t>Deep Reinforcement Learning for Simulated Autonomous Vehicle Control</a:t>
            </a:r>
            <a:br>
              <a:rPr lang="en" sz="900">
                <a:latin typeface="Montserrat"/>
                <a:ea typeface="Montserrat"/>
                <a:cs typeface="Montserrat"/>
                <a:sym typeface="Montserrat"/>
              </a:rPr>
            </a:br>
            <a:r>
              <a:rPr lang="en" sz="900">
                <a:latin typeface="Montserrat"/>
                <a:ea typeface="Montserrat"/>
                <a:cs typeface="Montserrat"/>
                <a:sym typeface="Montserrat"/>
              </a:rPr>
              <a:t>[9]Jan Koutník, Giuseppe Cuccu, Jürgen Schmidhuber, Faustino Gomez- </a:t>
            </a:r>
            <a:r>
              <a:rPr i="1" lang="en" sz="900">
                <a:latin typeface="Montserrat"/>
                <a:ea typeface="Montserrat"/>
                <a:cs typeface="Montserrat"/>
                <a:sym typeface="Montserrat"/>
              </a:rPr>
              <a:t>Evolving Large-Scale Neural Networks for Vision-Based Reinforcement Learning</a:t>
            </a:r>
            <a:br>
              <a:rPr i="1" lang="en" sz="900">
                <a:latin typeface="Montserrat"/>
                <a:ea typeface="Montserrat"/>
                <a:cs typeface="Montserrat"/>
                <a:sym typeface="Montserrat"/>
              </a:rPr>
            </a:br>
            <a:r>
              <a:rPr lang="en" sz="900">
                <a:solidFill>
                  <a:srgbClr val="FFFFFF"/>
                </a:solidFill>
                <a:latin typeface="Montserrat"/>
                <a:ea typeface="Montserrat"/>
                <a:cs typeface="Montserrat"/>
                <a:sym typeface="Montserrat"/>
              </a:rPr>
              <a:t>[10]Chenyi Chen, Ari Seff, Alain Kornhauser, Jianxiong Xiao- </a:t>
            </a:r>
            <a:r>
              <a:rPr i="1" lang="en" sz="900">
                <a:solidFill>
                  <a:srgbClr val="FFFFFF"/>
                </a:solidFill>
                <a:latin typeface="Montserrat"/>
                <a:ea typeface="Montserrat"/>
                <a:cs typeface="Montserrat"/>
                <a:sym typeface="Montserrat"/>
              </a:rPr>
              <a:t>DeepDriving: Learning Affordance for Direct Perception in Autonomous Driving</a:t>
            </a:r>
            <a:br>
              <a:rPr i="1" lang="en" sz="900">
                <a:solidFill>
                  <a:srgbClr val="FFFFFF"/>
                </a:solidFill>
                <a:latin typeface="Montserrat"/>
                <a:ea typeface="Montserrat"/>
                <a:cs typeface="Montserrat"/>
                <a:sym typeface="Montserrat"/>
              </a:rPr>
            </a:br>
            <a:r>
              <a:rPr lang="en" sz="900">
                <a:solidFill>
                  <a:srgbClr val="FFFFFF"/>
                </a:solidFill>
                <a:latin typeface="Montserrat"/>
                <a:ea typeface="Montserrat"/>
                <a:cs typeface="Montserrat"/>
                <a:sym typeface="Montserrat"/>
              </a:rPr>
              <a:t>[11]Timothy P. Lillicrap, Jonathan J. Hunt, Alexander Pritzel, Nicolas Heess, Tom Erez, Yuval Tassa, David Silver &amp; Daan Wierstra- </a:t>
            </a:r>
            <a:r>
              <a:rPr i="1" lang="en" sz="900">
                <a:solidFill>
                  <a:srgbClr val="FFFFFF"/>
                </a:solidFill>
                <a:latin typeface="Montserrat"/>
                <a:ea typeface="Montserrat"/>
                <a:cs typeface="Montserrat"/>
                <a:sym typeface="Montserrat"/>
              </a:rPr>
              <a:t>Continuous Control With Deep Reinforcement Learning</a:t>
            </a:r>
            <a:br>
              <a:rPr i="1" lang="en" sz="900">
                <a:solidFill>
                  <a:srgbClr val="FFFFFF"/>
                </a:solidFill>
                <a:latin typeface="Montserrat"/>
                <a:ea typeface="Montserrat"/>
                <a:cs typeface="Montserrat"/>
                <a:sym typeface="Montserrat"/>
              </a:rPr>
            </a:br>
            <a:r>
              <a:rPr lang="en" sz="900">
                <a:solidFill>
                  <a:srgbClr val="FFFFFF"/>
                </a:solidFill>
                <a:latin typeface="Montserrat"/>
                <a:ea typeface="Montserrat"/>
                <a:cs typeface="Montserrat"/>
                <a:sym typeface="Montserrat"/>
              </a:rPr>
              <a:t>[12]Brody Huval, Tao Wang, Sameep Tandon, Jeff Kiske, Will Song, Joel Pazhayampallil, Mykhaylo Andriluka, Pranav Rajpurkar, Toki Migimatsu, Royce Cheng-Yue, Fernando Mujica, Adam Coates, Andrew Y. Ng - </a:t>
            </a:r>
            <a:r>
              <a:rPr i="1" lang="en" sz="900">
                <a:solidFill>
                  <a:srgbClr val="FFFFFF"/>
                </a:solidFill>
                <a:latin typeface="Montserrat"/>
                <a:ea typeface="Montserrat"/>
                <a:cs typeface="Montserrat"/>
                <a:sym typeface="Montserrat"/>
              </a:rPr>
              <a:t>An Empirical Evaluation of Deep Learning on Highway Driving</a:t>
            </a:r>
            <a:br>
              <a:rPr i="1" lang="en" sz="900">
                <a:solidFill>
                  <a:srgbClr val="FFFFFF"/>
                </a:solidFill>
                <a:latin typeface="Montserrat"/>
                <a:ea typeface="Montserrat"/>
                <a:cs typeface="Montserrat"/>
                <a:sym typeface="Montserrat"/>
              </a:rPr>
            </a:br>
            <a:r>
              <a:rPr lang="en" sz="900">
                <a:solidFill>
                  <a:srgbClr val="FFFFFF"/>
                </a:solidFill>
                <a:latin typeface="Montserrat"/>
                <a:ea typeface="Montserrat"/>
                <a:cs typeface="Montserrat"/>
                <a:sym typeface="Montserrat"/>
              </a:rPr>
              <a:t>[13]Abdur R. Fayjie, Sabir Hossain, Doukhi Oualid, and Deok-Jin Lee-</a:t>
            </a:r>
            <a:r>
              <a:rPr i="1" lang="en" sz="900">
                <a:solidFill>
                  <a:srgbClr val="FFFFFF"/>
                </a:solidFill>
                <a:latin typeface="Montserrat"/>
                <a:ea typeface="Montserrat"/>
                <a:cs typeface="Montserrat"/>
                <a:sym typeface="Montserrat"/>
              </a:rPr>
              <a:t> Driverless Car: Autonomous Driving Using Deep Reinforcement Learning In Urban Environment.     </a:t>
            </a:r>
            <a:br>
              <a:rPr i="1" lang="en" sz="900">
                <a:solidFill>
                  <a:srgbClr val="FFFFFF"/>
                </a:solidFill>
                <a:latin typeface="Montserrat"/>
                <a:ea typeface="Montserrat"/>
                <a:cs typeface="Montserrat"/>
                <a:sym typeface="Montserrat"/>
              </a:rPr>
            </a:br>
            <a:r>
              <a:rPr lang="en" sz="900">
                <a:solidFill>
                  <a:srgbClr val="FFFFFF"/>
                </a:solidFill>
                <a:latin typeface="Montserrat"/>
                <a:ea typeface="Montserrat"/>
                <a:cs typeface="Montserrat"/>
                <a:sym typeface="Montserrat"/>
              </a:rPr>
              <a:t>[14]Matt Vitelli, Aran Nayebi, </a:t>
            </a:r>
            <a:r>
              <a:rPr i="1" lang="en" sz="900">
                <a:solidFill>
                  <a:srgbClr val="FFFFFF"/>
                </a:solidFill>
                <a:latin typeface="Montserrat"/>
                <a:ea typeface="Montserrat"/>
                <a:cs typeface="Montserrat"/>
                <a:sym typeface="Montserrat"/>
              </a:rPr>
              <a:t>CARMA: A Deep Reinforcement Learning Approach to Autonomous Driving.</a:t>
            </a:r>
            <a:br>
              <a:rPr i="1" lang="en" sz="900">
                <a:solidFill>
                  <a:srgbClr val="FFFFFF"/>
                </a:solidFill>
                <a:latin typeface="Montserrat"/>
                <a:ea typeface="Montserrat"/>
                <a:cs typeface="Montserrat"/>
                <a:sym typeface="Montserrat"/>
              </a:rPr>
            </a:br>
            <a:r>
              <a:rPr lang="en" sz="900">
                <a:solidFill>
                  <a:srgbClr val="FFFFFF"/>
                </a:solidFill>
                <a:latin typeface="Montserrat"/>
                <a:ea typeface="Montserrat"/>
                <a:cs typeface="Montserrat"/>
                <a:sym typeface="Montserrat"/>
              </a:rPr>
              <a:t>[15]David Isele1,Reza Rahimi,Akansel Cosgun,Kaushik Subramanian and Kikuo Fujimura- </a:t>
            </a:r>
            <a:r>
              <a:rPr i="1" lang="en" sz="900">
                <a:solidFill>
                  <a:srgbClr val="FFFFFF"/>
                </a:solidFill>
                <a:latin typeface="Montserrat"/>
                <a:ea typeface="Montserrat"/>
                <a:cs typeface="Montserrat"/>
                <a:sym typeface="Montserrat"/>
              </a:rPr>
              <a:t>Navigating Occluded Intersections with Autonomous Vehicles using Deep Reinforcement Learning.</a:t>
            </a:r>
            <a:br>
              <a:rPr i="1" lang="en" sz="900">
                <a:solidFill>
                  <a:srgbClr val="FFFFFF"/>
                </a:solidFill>
                <a:latin typeface="Montserrat"/>
                <a:ea typeface="Montserrat"/>
                <a:cs typeface="Montserrat"/>
                <a:sym typeface="Montserrat"/>
              </a:rPr>
            </a:br>
            <a:r>
              <a:rPr lang="en" sz="900">
                <a:solidFill>
                  <a:srgbClr val="FFFFFF"/>
                </a:solidFill>
                <a:latin typeface="Montserrat"/>
                <a:ea typeface="Montserrat"/>
                <a:cs typeface="Montserrat"/>
                <a:sym typeface="Montserrat"/>
              </a:rPr>
              <a:t>[16]Dorsa Sadigh, Shankar Sastry, Sanjit A. Seshia, and Anca D. Dragan- </a:t>
            </a:r>
            <a:r>
              <a:rPr i="1" lang="en" sz="900">
                <a:solidFill>
                  <a:srgbClr val="FFFFFF"/>
                </a:solidFill>
                <a:latin typeface="Montserrat"/>
                <a:ea typeface="Montserrat"/>
                <a:cs typeface="Montserrat"/>
                <a:sym typeface="Montserrat"/>
              </a:rPr>
              <a:t>Planning for Autonomous Cars that Leverage Effects on Human Action.</a:t>
            </a:r>
            <a:br>
              <a:rPr i="1" lang="en" sz="900">
                <a:solidFill>
                  <a:srgbClr val="FFFFFF"/>
                </a:solidFill>
                <a:latin typeface="Montserrat"/>
                <a:ea typeface="Montserrat"/>
                <a:cs typeface="Montserrat"/>
                <a:sym typeface="Montserrat"/>
              </a:rPr>
            </a:br>
            <a:r>
              <a:rPr lang="en" sz="900">
                <a:solidFill>
                  <a:srgbClr val="FFFFFF"/>
                </a:solidFill>
                <a:latin typeface="Montserrat"/>
                <a:ea typeface="Montserrat"/>
                <a:cs typeface="Montserrat"/>
                <a:sym typeface="Montserrat"/>
              </a:rPr>
              <a:t>[17]David Ha, Jurgen Schmidhuber, </a:t>
            </a:r>
            <a:r>
              <a:rPr i="1" lang="en" sz="900">
                <a:solidFill>
                  <a:srgbClr val="FFFFFF"/>
                </a:solidFill>
                <a:latin typeface="Montserrat"/>
                <a:ea typeface="Montserrat"/>
                <a:cs typeface="Montserrat"/>
                <a:sym typeface="Montserrat"/>
              </a:rPr>
              <a:t>World Models</a:t>
            </a:r>
            <a:br>
              <a:rPr i="1" lang="en" sz="900">
                <a:solidFill>
                  <a:srgbClr val="FFFFFF"/>
                </a:solidFill>
                <a:latin typeface="Montserrat"/>
                <a:ea typeface="Montserrat"/>
                <a:cs typeface="Montserrat"/>
                <a:sym typeface="Montserrat"/>
              </a:rPr>
            </a:br>
            <a:r>
              <a:rPr lang="en" sz="900">
                <a:solidFill>
                  <a:srgbClr val="FFFFFF"/>
                </a:solidFill>
                <a:latin typeface="Montserrat"/>
                <a:ea typeface="Montserrat"/>
                <a:cs typeface="Montserrat"/>
                <a:sym typeface="Montserrat"/>
              </a:rPr>
              <a:t>[18] Denis Yarats, Amy Zhang, Ilya Kostrikov, Brandon Amos, Joelle Pineau, Rob Fergus, </a:t>
            </a:r>
            <a:r>
              <a:rPr i="1" lang="en" sz="900">
                <a:solidFill>
                  <a:srgbClr val="FFFFFF"/>
                </a:solidFill>
                <a:latin typeface="Montserrat"/>
                <a:ea typeface="Montserrat"/>
                <a:cs typeface="Montserrat"/>
                <a:sym typeface="Montserrat"/>
              </a:rPr>
              <a:t>Improving Sample Efficiency in Model-free Reinforcement</a:t>
            </a:r>
            <a:r>
              <a:rPr lang="en" sz="900">
                <a:solidFill>
                  <a:srgbClr val="FFFFFF"/>
                </a:solidFill>
                <a:latin typeface="Montserrat"/>
                <a:ea typeface="Montserrat"/>
                <a:cs typeface="Montserrat"/>
                <a:sym typeface="Montserrat"/>
              </a:rPr>
              <a:t> learning from Images</a:t>
            </a:r>
            <a:endParaRPr i="1" sz="900">
              <a:solidFill>
                <a:srgbClr val="FFFFFF"/>
              </a:solidFill>
              <a:latin typeface="Montserrat"/>
              <a:ea typeface="Montserrat"/>
              <a:cs typeface="Montserrat"/>
              <a:sym typeface="Montserrat"/>
            </a:endParaRPr>
          </a:p>
          <a:p>
            <a:pPr indent="0" lvl="0" marL="0" rtl="0" algn="l">
              <a:spcBef>
                <a:spcPts val="1600"/>
              </a:spcBef>
              <a:spcAft>
                <a:spcPts val="1600"/>
              </a:spcAft>
              <a:buNone/>
            </a:pPr>
            <a:r>
              <a:t/>
            </a:r>
            <a:endParaRPr sz="9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Montserrat"/>
                <a:ea typeface="Montserrat"/>
                <a:cs typeface="Montserrat"/>
                <a:sym typeface="Montserrat"/>
              </a:rPr>
              <a:t>Intended Contribution of the investigation that is new from past similar efforts (Anything new since the last presentation?)</a:t>
            </a:r>
            <a:endParaRPr sz="1400">
              <a:latin typeface="Montserrat"/>
              <a:ea typeface="Montserrat"/>
              <a:cs typeface="Montserrat"/>
              <a:sym typeface="Montserrat"/>
            </a:endParaRPr>
          </a:p>
          <a:p>
            <a:pPr indent="-317500" lvl="0" marL="457200" rtl="0" algn="l">
              <a:lnSpc>
                <a:spcPct val="100000"/>
              </a:lnSpc>
              <a:spcBef>
                <a:spcPts val="1600"/>
              </a:spcBef>
              <a:spcAft>
                <a:spcPts val="0"/>
              </a:spcAft>
              <a:buSzPts val="1400"/>
              <a:buFont typeface="Montserrat"/>
              <a:buChar char="●"/>
            </a:pPr>
            <a:r>
              <a:rPr lang="en" sz="1400">
                <a:latin typeface="Montserrat"/>
                <a:ea typeface="Montserrat"/>
                <a:cs typeface="Montserrat"/>
                <a:sym typeface="Montserrat"/>
              </a:rPr>
              <a:t>Completing the code to train the agent in different conditions</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 sz="1400">
                <a:latin typeface="Montserrat"/>
                <a:ea typeface="Montserrat"/>
                <a:cs typeface="Montserrat"/>
                <a:sym typeface="Montserrat"/>
              </a:rPr>
              <a:t>Creating the script for running the model</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 sz="1400">
                <a:latin typeface="Montserrat"/>
                <a:ea typeface="Montserrat"/>
                <a:cs typeface="Montserrat"/>
                <a:sym typeface="Montserrat"/>
              </a:rPr>
              <a:t>Creating new model</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 sz="1400">
                <a:latin typeface="Montserrat"/>
                <a:ea typeface="Montserrat"/>
                <a:cs typeface="Montserrat"/>
                <a:sym typeface="Montserrat"/>
              </a:rPr>
              <a:t>Introducing checkpoints system in the training script</a:t>
            </a:r>
            <a:endParaRPr sz="1400">
              <a:latin typeface="Montserrat"/>
              <a:ea typeface="Montserrat"/>
              <a:cs typeface="Montserrat"/>
              <a:sym typeface="Montserrat"/>
            </a:endParaRPr>
          </a:p>
          <a:p>
            <a:pPr indent="-317500" lvl="0" marL="457200" rtl="0" algn="l">
              <a:lnSpc>
                <a:spcPct val="100000"/>
              </a:lnSpc>
              <a:spcBef>
                <a:spcPts val="0"/>
              </a:spcBef>
              <a:spcAft>
                <a:spcPts val="0"/>
              </a:spcAft>
              <a:buSzPts val="1400"/>
              <a:buFont typeface="Montserrat"/>
              <a:buChar char="●"/>
            </a:pPr>
            <a:r>
              <a:rPr lang="en" sz="1400">
                <a:latin typeface="Montserrat"/>
                <a:ea typeface="Montserrat"/>
                <a:cs typeface="Montserrat"/>
                <a:sym typeface="Montserrat"/>
              </a:rPr>
              <a:t>Collectively training the agent for 12,000 episodes</a:t>
            </a:r>
            <a:endParaRPr sz="1400"/>
          </a:p>
        </p:txBody>
      </p:sp>
      <p:sp>
        <p:nvSpPr>
          <p:cNvPr id="153" name="Google Shape;153;p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(Cntd.)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Literature Review</a:t>
            </a:r>
            <a:endParaRPr/>
          </a:p>
        </p:txBody>
      </p:sp>
      <p:sp>
        <p:nvSpPr>
          <p:cNvPr id="159" name="Google Shape;159;p16"/>
          <p:cNvSpPr txBox="1"/>
          <p:nvPr>
            <p:ph idx="1" type="body"/>
          </p:nvPr>
        </p:nvSpPr>
        <p:spPr>
          <a:xfrm>
            <a:off x="1187650" y="1138100"/>
            <a:ext cx="7038900" cy="3701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200">
                <a:latin typeface="Times New Roman"/>
                <a:ea typeface="Times New Roman"/>
                <a:cs typeface="Times New Roman"/>
                <a:sym typeface="Times New Roman"/>
              </a:rPr>
              <a:t>[1]David Ha, Jurgen Schmidhuber, </a:t>
            </a:r>
            <a:r>
              <a:rPr i="1" lang="en" sz="1200">
                <a:latin typeface="Times New Roman"/>
                <a:ea typeface="Times New Roman"/>
                <a:cs typeface="Times New Roman"/>
                <a:sym typeface="Times New Roman"/>
              </a:rPr>
              <a:t>World Models</a:t>
            </a:r>
            <a:endParaRPr i="1" sz="1200">
              <a:latin typeface="Times New Roman"/>
              <a:ea typeface="Times New Roman"/>
              <a:cs typeface="Times New Roman"/>
              <a:sym typeface="Times New Roman"/>
            </a:endParaRPr>
          </a:p>
          <a:p>
            <a:pPr indent="0" lvl="0" marL="0" rtl="0" algn="just">
              <a:spcBef>
                <a:spcPts val="0"/>
              </a:spcBef>
              <a:spcAft>
                <a:spcPts val="0"/>
              </a:spcAft>
              <a:buNone/>
            </a:pPr>
            <a:r>
              <a:rPr lang="en" sz="1200">
                <a:latin typeface="Times New Roman"/>
                <a:ea typeface="Times New Roman"/>
                <a:cs typeface="Times New Roman"/>
                <a:sym typeface="Times New Roman"/>
              </a:rPr>
              <a:t>[2]Dorsa Sadigh, Shankar Sastry, Sanjit A. Seshia, and Anca D. Dragan- </a:t>
            </a:r>
            <a:r>
              <a:rPr i="1" lang="en" sz="1200">
                <a:latin typeface="Times New Roman"/>
                <a:ea typeface="Times New Roman"/>
                <a:cs typeface="Times New Roman"/>
                <a:sym typeface="Times New Roman"/>
              </a:rPr>
              <a:t>Planning for Autonomous Cars that Leverage Effects on Human Actions</a:t>
            </a:r>
            <a:endParaRPr i="1" sz="1200">
              <a:latin typeface="Times New Roman"/>
              <a:ea typeface="Times New Roman"/>
              <a:cs typeface="Times New Roman"/>
              <a:sym typeface="Times New Roman"/>
            </a:endParaRPr>
          </a:p>
          <a:p>
            <a:pPr indent="0" lvl="0" marL="0" rtl="0" algn="just">
              <a:spcBef>
                <a:spcPts val="0"/>
              </a:spcBef>
              <a:spcAft>
                <a:spcPts val="0"/>
              </a:spcAft>
              <a:buNone/>
            </a:pPr>
            <a:r>
              <a:rPr lang="en" sz="1200">
                <a:latin typeface="Times New Roman"/>
                <a:ea typeface="Times New Roman"/>
                <a:cs typeface="Times New Roman"/>
                <a:sym typeface="Times New Roman"/>
              </a:rPr>
              <a:t>[3]Timothy P. Lillicrap, Jonathan J. Hunt, Alexander Pritzel, Nicolas Heess, Tom Erez, Yuval Tassa, David Silver &amp; Daan Wierstra- </a:t>
            </a:r>
            <a:r>
              <a:rPr i="1" lang="en" sz="1200">
                <a:latin typeface="Times New Roman"/>
                <a:ea typeface="Times New Roman"/>
                <a:cs typeface="Times New Roman"/>
                <a:sym typeface="Times New Roman"/>
              </a:rPr>
              <a:t>Continuous Control With Deep Reinforcement Learning</a:t>
            </a:r>
            <a:endParaRPr i="1" sz="1200">
              <a:latin typeface="Times New Roman"/>
              <a:ea typeface="Times New Roman"/>
              <a:cs typeface="Times New Roman"/>
              <a:sym typeface="Times New Roman"/>
            </a:endParaRPr>
          </a:p>
          <a:p>
            <a:pPr indent="0" lvl="0" marL="0" rtl="0" algn="just">
              <a:spcBef>
                <a:spcPts val="0"/>
              </a:spcBef>
              <a:spcAft>
                <a:spcPts val="0"/>
              </a:spcAft>
              <a:buNone/>
            </a:pPr>
            <a:r>
              <a:rPr lang="en" sz="1200">
                <a:latin typeface="Times New Roman"/>
                <a:ea typeface="Times New Roman"/>
                <a:cs typeface="Times New Roman"/>
                <a:sym typeface="Times New Roman"/>
              </a:rPr>
              <a:t>[4]</a:t>
            </a:r>
            <a:r>
              <a:rPr i="1" lang="en" sz="1200">
                <a:latin typeface="Times New Roman"/>
                <a:ea typeface="Times New Roman"/>
                <a:cs typeface="Times New Roman"/>
                <a:sym typeface="Times New Roman"/>
              </a:rPr>
              <a:t> </a:t>
            </a:r>
            <a:r>
              <a:rPr lang="en" sz="1200">
                <a:latin typeface="Times New Roman"/>
                <a:ea typeface="Times New Roman"/>
                <a:cs typeface="Times New Roman"/>
                <a:sym typeface="Times New Roman"/>
              </a:rPr>
              <a:t>Denis Yarats, Amy Zhang, Ilya Kostrikov, Brandon Amos, Joelle Pineau, Rob Fergus, </a:t>
            </a:r>
            <a:r>
              <a:rPr i="1" lang="en" sz="1200">
                <a:latin typeface="Times New Roman"/>
                <a:ea typeface="Times New Roman"/>
                <a:cs typeface="Times New Roman"/>
                <a:sym typeface="Times New Roman"/>
              </a:rPr>
              <a:t>Improving Sample Efficiency in Model-free Reinforcement learning from Images</a:t>
            </a:r>
            <a:endParaRPr i="1" sz="1200">
              <a:latin typeface="Times New Roman"/>
              <a:ea typeface="Times New Roman"/>
              <a:cs typeface="Times New Roman"/>
              <a:sym typeface="Times New Roman"/>
            </a:endParaRPr>
          </a:p>
          <a:p>
            <a:pPr indent="0" lvl="0" marL="0" rtl="0" algn="just">
              <a:spcBef>
                <a:spcPts val="0"/>
              </a:spcBef>
              <a:spcAft>
                <a:spcPts val="0"/>
              </a:spcAft>
              <a:buNone/>
            </a:pPr>
            <a:r>
              <a:rPr lang="en" sz="1200">
                <a:latin typeface="Times New Roman"/>
                <a:ea typeface="Times New Roman"/>
                <a:cs typeface="Times New Roman"/>
                <a:sym typeface="Times New Roman"/>
              </a:rPr>
              <a:t>[5]</a:t>
            </a:r>
            <a:r>
              <a:rPr i="1" lang="en" sz="1200">
                <a:latin typeface="Times New Roman"/>
                <a:ea typeface="Times New Roman"/>
                <a:cs typeface="Times New Roman"/>
                <a:sym typeface="Times New Roman"/>
              </a:rPr>
              <a:t> </a:t>
            </a:r>
            <a:r>
              <a:rPr lang="en" sz="1200">
                <a:latin typeface="Times New Roman"/>
                <a:ea typeface="Times New Roman"/>
                <a:cs typeface="Times New Roman"/>
                <a:sym typeface="Times New Roman"/>
              </a:rPr>
              <a:t>David Isele, Reza Rahimi, Akansel Cosgun, Kaushik Subramanian and Kikuo Fujimura,</a:t>
            </a:r>
            <a:r>
              <a:rPr i="1" lang="en" sz="1200">
                <a:latin typeface="Times New Roman"/>
                <a:ea typeface="Times New Roman"/>
                <a:cs typeface="Times New Roman"/>
                <a:sym typeface="Times New Roman"/>
              </a:rPr>
              <a:t> Navigating Occluded Intersections with Autonomous Vehicles using Deep Reinforcement Learning</a:t>
            </a:r>
            <a:endParaRPr i="1" sz="1200">
              <a:latin typeface="Times New Roman"/>
              <a:ea typeface="Times New Roman"/>
              <a:cs typeface="Times New Roman"/>
              <a:sym typeface="Times New Roman"/>
            </a:endParaRPr>
          </a:p>
          <a:p>
            <a:pPr indent="0" lvl="0" marL="0" rtl="0" algn="just">
              <a:spcBef>
                <a:spcPts val="0"/>
              </a:spcBef>
              <a:spcAft>
                <a:spcPts val="0"/>
              </a:spcAft>
              <a:buNone/>
            </a:pPr>
            <a:r>
              <a:rPr lang="en" sz="1200">
                <a:latin typeface="Times New Roman"/>
                <a:ea typeface="Times New Roman"/>
                <a:cs typeface="Times New Roman"/>
                <a:sym typeface="Times New Roman"/>
              </a:rPr>
              <a:t>[6]Chenyi Chen, Ari Seff, Alain Kornhauser, Jianxiong Xiao- </a:t>
            </a:r>
            <a:r>
              <a:rPr i="1" lang="en" sz="1200">
                <a:latin typeface="Times New Roman"/>
                <a:ea typeface="Times New Roman"/>
                <a:cs typeface="Times New Roman"/>
                <a:sym typeface="Times New Roman"/>
              </a:rPr>
              <a:t>DeepDriving: Learning Affordance for Direct Perception in Autonomous Driving</a:t>
            </a:r>
            <a:endParaRPr i="1" sz="1200">
              <a:latin typeface="Times New Roman"/>
              <a:ea typeface="Times New Roman"/>
              <a:cs typeface="Times New Roman"/>
              <a:sym typeface="Times New Roman"/>
            </a:endParaRPr>
          </a:p>
          <a:p>
            <a:pPr indent="0" lvl="0" marL="0" rtl="0" algn="just">
              <a:spcBef>
                <a:spcPts val="0"/>
              </a:spcBef>
              <a:spcAft>
                <a:spcPts val="0"/>
              </a:spcAft>
              <a:buNone/>
            </a:pPr>
            <a:r>
              <a:rPr lang="en" sz="1200">
                <a:latin typeface="Times New Roman"/>
                <a:ea typeface="Times New Roman"/>
                <a:cs typeface="Times New Roman"/>
                <a:sym typeface="Times New Roman"/>
              </a:rPr>
              <a:t>[7]Matt Vitelli, Aran Nayebi, </a:t>
            </a:r>
            <a:r>
              <a:rPr i="1" lang="en" sz="1200">
                <a:latin typeface="Times New Roman"/>
                <a:ea typeface="Times New Roman"/>
                <a:cs typeface="Times New Roman"/>
                <a:sym typeface="Times New Roman"/>
              </a:rPr>
              <a:t>CARMA: A Deep Reinforcement Learning Approach to Autonomous Driving.</a:t>
            </a:r>
            <a:endParaRPr i="1" sz="1200">
              <a:latin typeface="Times New Roman"/>
              <a:ea typeface="Times New Roman"/>
              <a:cs typeface="Times New Roman"/>
              <a:sym typeface="Times New Roman"/>
            </a:endParaRPr>
          </a:p>
          <a:p>
            <a:pPr indent="0" lvl="0" marL="0" rtl="0" algn="just">
              <a:spcBef>
                <a:spcPts val="0"/>
              </a:spcBef>
              <a:spcAft>
                <a:spcPts val="0"/>
              </a:spcAft>
              <a:buNone/>
            </a:pPr>
            <a:r>
              <a:rPr lang="en" sz="1200">
                <a:latin typeface="Times New Roman"/>
                <a:ea typeface="Times New Roman"/>
                <a:cs typeface="Times New Roman"/>
                <a:sym typeface="Times New Roman"/>
              </a:rPr>
              <a:t>[8]Abdur R. Fayjie, Sabir Hossain, Doukhi Oualid, and Deok-Jin Lee-</a:t>
            </a:r>
            <a:r>
              <a:rPr i="1" lang="en" sz="1200">
                <a:latin typeface="Times New Roman"/>
                <a:ea typeface="Times New Roman"/>
                <a:cs typeface="Times New Roman"/>
                <a:sym typeface="Times New Roman"/>
              </a:rPr>
              <a:t> Driverless Car: Autonomous Driving Using Deep Reinforcement Learning In Urban Environment.  </a:t>
            </a:r>
            <a:endParaRPr i="1" sz="1200">
              <a:latin typeface="Times New Roman"/>
              <a:ea typeface="Times New Roman"/>
              <a:cs typeface="Times New Roman"/>
              <a:sym typeface="Times New Roman"/>
            </a:endParaRPr>
          </a:p>
          <a:p>
            <a:pPr indent="0" lvl="0" marL="0" rtl="0" algn="just">
              <a:spcBef>
                <a:spcPts val="0"/>
              </a:spcBef>
              <a:spcAft>
                <a:spcPts val="0"/>
              </a:spcAft>
              <a:buNone/>
            </a:pPr>
            <a:r>
              <a:rPr lang="en" sz="1200">
                <a:latin typeface="Times New Roman"/>
                <a:ea typeface="Times New Roman"/>
                <a:cs typeface="Times New Roman"/>
                <a:sym typeface="Times New Roman"/>
              </a:rPr>
              <a:t>[9]Brody Huval, Tao Wang, Sameep Tandon, Jeff Kiske, Will Song, Joel Pazhayampallil, Mykhaylo Andriluka, Pranav Rajpurkar, Toki Migimatsu, Royce Cheng-Yue, Fernando Mujica, Adam Coates, Andrew Y. Ng - </a:t>
            </a:r>
            <a:r>
              <a:rPr i="1" lang="en" sz="1200">
                <a:latin typeface="Times New Roman"/>
                <a:ea typeface="Times New Roman"/>
                <a:cs typeface="Times New Roman"/>
                <a:sym typeface="Times New Roman"/>
              </a:rPr>
              <a:t>An Empirical Evaluation of Deep Learning on Highway Driving</a:t>
            </a:r>
            <a:endParaRPr i="1" sz="12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 and Design (</a:t>
            </a:r>
            <a:r>
              <a:rPr b="1" lang="en"/>
              <a:t>Datasets</a:t>
            </a:r>
            <a:r>
              <a:rPr lang="en"/>
              <a:t>)</a:t>
            </a:r>
            <a:endParaRPr/>
          </a:p>
        </p:txBody>
      </p:sp>
      <p:sp>
        <p:nvSpPr>
          <p:cNvPr id="165" name="Google Shape;165;p1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1400">
                <a:latin typeface="Montserrat"/>
                <a:ea typeface="Montserrat"/>
                <a:cs typeface="Montserrat"/>
                <a:sym typeface="Montserrat"/>
              </a:rPr>
              <a:t>Tried Sensors: LIDAR, cameras, accelerometers, and so on.</a:t>
            </a:r>
            <a:endParaRPr sz="1400">
              <a:latin typeface="Montserrat"/>
              <a:ea typeface="Montserrat"/>
              <a:cs typeface="Montserrat"/>
              <a:sym typeface="Montserrat"/>
            </a:endParaRPr>
          </a:p>
          <a:p>
            <a:pPr indent="0" lvl="0" marL="0" rtl="0" algn="just">
              <a:lnSpc>
                <a:spcPct val="100000"/>
              </a:lnSpc>
              <a:spcBef>
                <a:spcPts val="0"/>
              </a:spcBef>
              <a:spcAft>
                <a:spcPts val="0"/>
              </a:spcAft>
              <a:buNone/>
            </a:pPr>
            <a:r>
              <a:t/>
            </a:r>
            <a:endParaRPr sz="1400">
              <a:latin typeface="Montserrat"/>
              <a:ea typeface="Montserrat"/>
              <a:cs typeface="Montserrat"/>
              <a:sym typeface="Montserrat"/>
            </a:endParaRPr>
          </a:p>
          <a:p>
            <a:pPr indent="0" lvl="0" marL="0" rtl="0" algn="just">
              <a:lnSpc>
                <a:spcPct val="100000"/>
              </a:lnSpc>
              <a:spcBef>
                <a:spcPts val="0"/>
              </a:spcBef>
              <a:spcAft>
                <a:spcPts val="0"/>
              </a:spcAft>
              <a:buNone/>
            </a:pPr>
            <a:r>
              <a:rPr lang="en" sz="1400">
                <a:latin typeface="Montserrat"/>
                <a:ea typeface="Montserrat"/>
                <a:cs typeface="Montserrat"/>
                <a:sym typeface="Montserrat"/>
              </a:rPr>
              <a:t> These data sensors capture the environment around it, after which we pass the data to a function which pre-processes it. We also set the reward condition, which is whenever the agent doesn’t collide.</a:t>
            </a:r>
            <a:endParaRPr sz="1400">
              <a:latin typeface="Montserrat"/>
              <a:ea typeface="Montserrat"/>
              <a:cs typeface="Montserrat"/>
              <a:sym typeface="Montserrat"/>
            </a:endParaRPr>
          </a:p>
          <a:p>
            <a:pPr indent="0" lvl="0" marL="0" rtl="0" algn="just">
              <a:lnSpc>
                <a:spcPct val="100000"/>
              </a:lnSpc>
              <a:spcBef>
                <a:spcPts val="0"/>
              </a:spcBef>
              <a:spcAft>
                <a:spcPts val="0"/>
              </a:spcAft>
              <a:buNone/>
            </a:pPr>
            <a:r>
              <a:t/>
            </a:r>
            <a:endParaRPr sz="1400">
              <a:latin typeface="Montserrat"/>
              <a:ea typeface="Montserrat"/>
              <a:cs typeface="Montserrat"/>
              <a:sym typeface="Montserrat"/>
            </a:endParaRPr>
          </a:p>
          <a:p>
            <a:pPr indent="0" lvl="0" marL="0" rtl="0" algn="just">
              <a:lnSpc>
                <a:spcPct val="100000"/>
              </a:lnSpc>
              <a:spcBef>
                <a:spcPts val="0"/>
              </a:spcBef>
              <a:spcAft>
                <a:spcPts val="0"/>
              </a:spcAft>
              <a:buNone/>
            </a:pPr>
            <a:r>
              <a:rPr lang="en" sz="1400">
                <a:latin typeface="Montserrat"/>
                <a:ea typeface="Montserrat"/>
                <a:cs typeface="Montserrat"/>
                <a:sym typeface="Montserrat"/>
              </a:rPr>
              <a:t>Primary:	RGB Camera Sensor		Collision Sensor</a:t>
            </a:r>
            <a:endParaRPr sz="1400">
              <a:latin typeface="Montserrat"/>
              <a:ea typeface="Montserrat"/>
              <a:cs typeface="Montserrat"/>
              <a:sym typeface="Montserrat"/>
            </a:endParaRPr>
          </a:p>
        </p:txBody>
      </p:sp>
      <p:pic>
        <p:nvPicPr>
          <p:cNvPr id="166" name="Google Shape;166;p17"/>
          <p:cNvPicPr preferRelativeResize="0"/>
          <p:nvPr/>
        </p:nvPicPr>
        <p:blipFill>
          <a:blip r:embed="rId3">
            <a:alphaModFix/>
          </a:blip>
          <a:stretch>
            <a:fillRect/>
          </a:stretch>
        </p:blipFill>
        <p:spPr>
          <a:xfrm>
            <a:off x="2367223" y="3207175"/>
            <a:ext cx="1343000" cy="1343025"/>
          </a:xfrm>
          <a:prstGeom prst="rect">
            <a:avLst/>
          </a:prstGeom>
          <a:noFill/>
          <a:ln>
            <a:noFill/>
          </a:ln>
        </p:spPr>
      </p:pic>
      <p:pic>
        <p:nvPicPr>
          <p:cNvPr id="167" name="Google Shape;167;p17"/>
          <p:cNvPicPr preferRelativeResize="0"/>
          <p:nvPr/>
        </p:nvPicPr>
        <p:blipFill>
          <a:blip r:embed="rId4">
            <a:alphaModFix/>
          </a:blip>
          <a:stretch>
            <a:fillRect/>
          </a:stretch>
        </p:blipFill>
        <p:spPr>
          <a:xfrm>
            <a:off x="4437775" y="2952688"/>
            <a:ext cx="1709100" cy="1709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Xception Model - A convolutional neural network architecture based entirely on depthwise separable convolution layers</a:t>
            </a:r>
            <a:endParaRPr sz="1400">
              <a:latin typeface="Montserrat"/>
              <a:ea typeface="Montserrat"/>
              <a:cs typeface="Montserrat"/>
              <a:sym typeface="Montserrat"/>
            </a:endParaRPr>
          </a:p>
          <a:p>
            <a:pPr indent="0" lvl="0" marL="0" rtl="0" algn="just">
              <a:lnSpc>
                <a:spcPct val="100000"/>
              </a:lnSpc>
              <a:spcBef>
                <a:spcPts val="0"/>
              </a:spcBef>
              <a:spcAft>
                <a:spcPts val="0"/>
              </a:spcAft>
              <a:buNone/>
            </a:pPr>
            <a:r>
              <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In order to train a model that teaches itself to drive a car in the CARLA environment, we wrote a custom model that has 3 convolutional layer with 3 average pooling layers. </a:t>
            </a:r>
            <a:endParaRPr sz="1400">
              <a:latin typeface="Montserrat"/>
              <a:ea typeface="Montserrat"/>
              <a:cs typeface="Montserrat"/>
              <a:sym typeface="Montserrat"/>
            </a:endParaRPr>
          </a:p>
          <a:p>
            <a:pPr indent="0" lvl="0" marL="457200" rtl="0" algn="just">
              <a:lnSpc>
                <a:spcPct val="100000"/>
              </a:lnSpc>
              <a:spcBef>
                <a:spcPts val="0"/>
              </a:spcBef>
              <a:spcAft>
                <a:spcPts val="0"/>
              </a:spcAft>
              <a:buNone/>
            </a:pPr>
            <a:r>
              <a:rPr lang="en" sz="1400">
                <a:latin typeface="Montserrat"/>
                <a:ea typeface="Montserrat"/>
                <a:cs typeface="Montserrat"/>
                <a:sym typeface="Montserrat"/>
              </a:rPr>
              <a:t>It is essentially a CNN model. We added 3 neurons in the output layer, each one for left, right and straight movement prediction.</a:t>
            </a:r>
            <a:endParaRPr sz="1400">
              <a:latin typeface="Montserrat"/>
              <a:ea typeface="Montserrat"/>
              <a:cs typeface="Montserrat"/>
              <a:sym typeface="Montserrat"/>
            </a:endParaRPr>
          </a:p>
        </p:txBody>
      </p:sp>
      <p:sp>
        <p:nvSpPr>
          <p:cNvPr id="173" name="Google Shape;173;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 and Design (</a:t>
            </a:r>
            <a:r>
              <a:rPr b="1" lang="en"/>
              <a:t>Models</a:t>
            </a:r>
            <a:r>
              <a:rPr lang="en"/>
              <a: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19"/>
          <p:cNvSpPr txBox="1"/>
          <p:nvPr>
            <p:ph type="title"/>
          </p:nvPr>
        </p:nvSpPr>
        <p:spPr>
          <a:xfrm>
            <a:off x="1297500" y="393750"/>
            <a:ext cx="96432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 and Design (</a:t>
            </a:r>
            <a:r>
              <a:rPr b="1" lang="en" sz="2300"/>
              <a:t>States/Action/Rewards</a:t>
            </a:r>
            <a:r>
              <a:rPr lang="en"/>
              <a:t>)</a:t>
            </a:r>
            <a:endParaRPr/>
          </a:p>
        </p:txBody>
      </p:sp>
      <p:pic>
        <p:nvPicPr>
          <p:cNvPr id="179" name="Google Shape;179;p19"/>
          <p:cNvPicPr preferRelativeResize="0"/>
          <p:nvPr/>
        </p:nvPicPr>
        <p:blipFill>
          <a:blip r:embed="rId3">
            <a:alphaModFix/>
          </a:blip>
          <a:stretch>
            <a:fillRect/>
          </a:stretch>
        </p:blipFill>
        <p:spPr>
          <a:xfrm>
            <a:off x="1838119" y="1019600"/>
            <a:ext cx="2069509" cy="1552150"/>
          </a:xfrm>
          <a:prstGeom prst="rect">
            <a:avLst/>
          </a:prstGeom>
          <a:noFill/>
          <a:ln>
            <a:noFill/>
          </a:ln>
        </p:spPr>
      </p:pic>
      <p:sp>
        <p:nvSpPr>
          <p:cNvPr id="180" name="Google Shape;180;p19"/>
          <p:cNvSpPr txBox="1"/>
          <p:nvPr/>
        </p:nvSpPr>
        <p:spPr>
          <a:xfrm>
            <a:off x="2543050" y="2313975"/>
            <a:ext cx="1238400" cy="35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Environment</a:t>
            </a:r>
            <a:endParaRPr>
              <a:solidFill>
                <a:srgbClr val="FFFFFF"/>
              </a:solidFill>
              <a:latin typeface="Lato"/>
              <a:ea typeface="Lato"/>
              <a:cs typeface="Lato"/>
              <a:sym typeface="Lato"/>
            </a:endParaRPr>
          </a:p>
        </p:txBody>
      </p:sp>
      <p:pic>
        <p:nvPicPr>
          <p:cNvPr id="181" name="Google Shape;181;p19"/>
          <p:cNvPicPr preferRelativeResize="0"/>
          <p:nvPr/>
        </p:nvPicPr>
        <p:blipFill>
          <a:blip r:embed="rId4">
            <a:alphaModFix/>
          </a:blip>
          <a:stretch>
            <a:fillRect/>
          </a:stretch>
        </p:blipFill>
        <p:spPr>
          <a:xfrm>
            <a:off x="2076475" y="3557750"/>
            <a:ext cx="1219200" cy="1219200"/>
          </a:xfrm>
          <a:prstGeom prst="rect">
            <a:avLst/>
          </a:prstGeom>
          <a:noFill/>
          <a:ln>
            <a:noFill/>
          </a:ln>
        </p:spPr>
      </p:pic>
      <p:sp>
        <p:nvSpPr>
          <p:cNvPr id="182" name="Google Shape;182;p19"/>
          <p:cNvSpPr txBox="1"/>
          <p:nvPr/>
        </p:nvSpPr>
        <p:spPr>
          <a:xfrm>
            <a:off x="2696800" y="4776950"/>
            <a:ext cx="750000" cy="35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Agent</a:t>
            </a:r>
            <a:endParaRPr>
              <a:solidFill>
                <a:srgbClr val="FFFFFF"/>
              </a:solidFill>
              <a:latin typeface="Lato"/>
              <a:ea typeface="Lato"/>
              <a:cs typeface="Lato"/>
              <a:sym typeface="Lato"/>
            </a:endParaRPr>
          </a:p>
        </p:txBody>
      </p:sp>
      <p:cxnSp>
        <p:nvCxnSpPr>
          <p:cNvPr id="183" name="Google Shape;183;p19"/>
          <p:cNvCxnSpPr>
            <a:stCxn id="179" idx="3"/>
            <a:endCxn id="181" idx="3"/>
          </p:cNvCxnSpPr>
          <p:nvPr/>
        </p:nvCxnSpPr>
        <p:spPr>
          <a:xfrm flipH="1">
            <a:off x="3295628" y="1795675"/>
            <a:ext cx="612000" cy="2371800"/>
          </a:xfrm>
          <a:prstGeom prst="curvedConnector3">
            <a:avLst>
              <a:gd fmla="val -38909" name="adj1"/>
            </a:avLst>
          </a:prstGeom>
          <a:noFill/>
          <a:ln cap="flat" cmpd="sng" w="19050">
            <a:solidFill>
              <a:schemeClr val="dk2"/>
            </a:solidFill>
            <a:prstDash val="solid"/>
            <a:round/>
            <a:headEnd len="med" w="med" type="none"/>
            <a:tailEnd len="med" w="med" type="triangle"/>
          </a:ln>
        </p:spPr>
      </p:cxnSp>
      <p:cxnSp>
        <p:nvCxnSpPr>
          <p:cNvPr id="184" name="Google Shape;184;p19"/>
          <p:cNvCxnSpPr>
            <a:stCxn id="181" idx="1"/>
            <a:endCxn id="179" idx="1"/>
          </p:cNvCxnSpPr>
          <p:nvPr/>
        </p:nvCxnSpPr>
        <p:spPr>
          <a:xfrm rot="10800000">
            <a:off x="1837975" y="1795550"/>
            <a:ext cx="238500" cy="2371800"/>
          </a:xfrm>
          <a:prstGeom prst="curvedConnector3">
            <a:avLst>
              <a:gd fmla="val 668459" name="adj1"/>
            </a:avLst>
          </a:prstGeom>
          <a:noFill/>
          <a:ln cap="flat" cmpd="sng" w="19050">
            <a:solidFill>
              <a:schemeClr val="dk2"/>
            </a:solidFill>
            <a:prstDash val="solid"/>
            <a:round/>
            <a:headEnd len="med" w="med" type="none"/>
            <a:tailEnd len="med" w="med" type="triangle"/>
          </a:ln>
        </p:spPr>
      </p:cxnSp>
      <p:cxnSp>
        <p:nvCxnSpPr>
          <p:cNvPr id="185" name="Google Shape;185;p19"/>
          <p:cNvCxnSpPr>
            <a:stCxn id="179" idx="3"/>
            <a:endCxn id="181" idx="3"/>
          </p:cNvCxnSpPr>
          <p:nvPr/>
        </p:nvCxnSpPr>
        <p:spPr>
          <a:xfrm flipH="1">
            <a:off x="3295628" y="1795675"/>
            <a:ext cx="612000" cy="2371800"/>
          </a:xfrm>
          <a:prstGeom prst="curvedConnector3">
            <a:avLst>
              <a:gd fmla="val -282483" name="adj1"/>
            </a:avLst>
          </a:prstGeom>
          <a:noFill/>
          <a:ln cap="flat" cmpd="sng" w="19050">
            <a:solidFill>
              <a:schemeClr val="dk2"/>
            </a:solidFill>
            <a:prstDash val="solid"/>
            <a:round/>
            <a:headEnd len="med" w="med" type="none"/>
            <a:tailEnd len="med" w="med" type="none"/>
          </a:ln>
        </p:spPr>
      </p:cxnSp>
      <p:sp>
        <p:nvSpPr>
          <p:cNvPr id="186" name="Google Shape;186;p19"/>
          <p:cNvSpPr txBox="1"/>
          <p:nvPr/>
        </p:nvSpPr>
        <p:spPr>
          <a:xfrm>
            <a:off x="640750" y="2313975"/>
            <a:ext cx="1320000" cy="13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Lato"/>
                <a:ea typeface="Lato"/>
                <a:cs typeface="Lato"/>
                <a:sym typeface="Lato"/>
              </a:rPr>
              <a:t>Actions:</a:t>
            </a:r>
            <a:endParaRPr>
              <a:solidFill>
                <a:schemeClr val="lt1"/>
              </a:solidFill>
              <a:latin typeface="Lato"/>
              <a:ea typeface="Lato"/>
              <a:cs typeface="Lato"/>
              <a:sym typeface="Lato"/>
            </a:endParaRPr>
          </a:p>
          <a:p>
            <a:pPr indent="0" lvl="0" marL="0" rtl="0" algn="l">
              <a:lnSpc>
                <a:spcPct val="115000"/>
              </a:lnSpc>
              <a:spcBef>
                <a:spcPts val="0"/>
              </a:spcBef>
              <a:spcAft>
                <a:spcPts val="0"/>
              </a:spcAft>
              <a:buNone/>
            </a:pPr>
            <a:r>
              <a:rPr lang="en">
                <a:solidFill>
                  <a:schemeClr val="lt1"/>
                </a:solidFill>
                <a:latin typeface="Montserrat"/>
                <a:ea typeface="Montserrat"/>
                <a:cs typeface="Montserrat"/>
                <a:sym typeface="Montserrat"/>
              </a:rPr>
              <a:t>-</a:t>
            </a:r>
            <a:r>
              <a:rPr lang="en">
                <a:solidFill>
                  <a:schemeClr val="lt1"/>
                </a:solidFill>
                <a:latin typeface="Montserrat"/>
                <a:ea typeface="Montserrat"/>
                <a:cs typeface="Montserrat"/>
                <a:sym typeface="Montserrat"/>
              </a:rPr>
              <a:t>left  (0)       -straight (1)</a:t>
            </a:r>
            <a:endParaRPr>
              <a:solidFill>
                <a:schemeClr val="lt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a:solidFill>
                  <a:schemeClr val="lt1"/>
                </a:solidFill>
                <a:latin typeface="Montserrat"/>
                <a:ea typeface="Montserrat"/>
                <a:cs typeface="Montserrat"/>
                <a:sym typeface="Montserrat"/>
              </a:rPr>
              <a:t>-right (2)</a:t>
            </a:r>
            <a:endParaRPr>
              <a:solidFill>
                <a:schemeClr val="lt1"/>
              </a:solidFill>
              <a:latin typeface="Montserrat"/>
              <a:ea typeface="Montserrat"/>
              <a:cs typeface="Montserrat"/>
              <a:sym typeface="Montserrat"/>
            </a:endParaRPr>
          </a:p>
          <a:p>
            <a:pPr indent="0" lvl="0" marL="0" rtl="0" algn="l">
              <a:spcBef>
                <a:spcPts val="1600"/>
              </a:spcBef>
              <a:spcAft>
                <a:spcPts val="0"/>
              </a:spcAft>
              <a:buNone/>
            </a:pPr>
            <a:r>
              <a:t/>
            </a:r>
            <a:endParaRPr>
              <a:solidFill>
                <a:schemeClr val="lt1"/>
              </a:solidFill>
              <a:latin typeface="Lato"/>
              <a:ea typeface="Lato"/>
              <a:cs typeface="Lato"/>
              <a:sym typeface="Lato"/>
            </a:endParaRPr>
          </a:p>
        </p:txBody>
      </p:sp>
      <p:sp>
        <p:nvSpPr>
          <p:cNvPr id="187" name="Google Shape;187;p19"/>
          <p:cNvSpPr txBox="1"/>
          <p:nvPr/>
        </p:nvSpPr>
        <p:spPr>
          <a:xfrm>
            <a:off x="4180850" y="2249775"/>
            <a:ext cx="1468200" cy="155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Lato"/>
                <a:ea typeface="Lato"/>
                <a:cs typeface="Lato"/>
                <a:sym typeface="Lato"/>
              </a:rPr>
              <a:t>State:</a:t>
            </a:r>
            <a:endParaRPr>
              <a:solidFill>
                <a:schemeClr val="lt1"/>
              </a:solidFill>
              <a:latin typeface="Lato"/>
              <a:ea typeface="Lato"/>
              <a:cs typeface="Lato"/>
              <a:sym typeface="Lato"/>
            </a:endParaRPr>
          </a:p>
          <a:p>
            <a:pPr indent="0" lvl="0" marL="0" rtl="0" algn="l">
              <a:lnSpc>
                <a:spcPct val="115000"/>
              </a:lnSpc>
              <a:spcBef>
                <a:spcPts val="0"/>
              </a:spcBef>
              <a:spcAft>
                <a:spcPts val="1600"/>
              </a:spcAft>
              <a:buNone/>
            </a:pPr>
            <a:r>
              <a:rPr lang="en">
                <a:solidFill>
                  <a:schemeClr val="lt1"/>
                </a:solidFill>
                <a:latin typeface="Montserrat"/>
                <a:ea typeface="Montserrat"/>
                <a:cs typeface="Montserrat"/>
                <a:sym typeface="Montserrat"/>
              </a:rPr>
              <a:t>every frame captured by RGB camera is a state</a:t>
            </a:r>
            <a:endParaRPr>
              <a:solidFill>
                <a:schemeClr val="lt1"/>
              </a:solidFill>
              <a:latin typeface="Lato"/>
              <a:ea typeface="Lato"/>
              <a:cs typeface="Lato"/>
              <a:sym typeface="Lato"/>
            </a:endParaRPr>
          </a:p>
        </p:txBody>
      </p:sp>
      <p:sp>
        <p:nvSpPr>
          <p:cNvPr id="188" name="Google Shape;188;p19"/>
          <p:cNvSpPr txBox="1"/>
          <p:nvPr/>
        </p:nvSpPr>
        <p:spPr>
          <a:xfrm>
            <a:off x="3781450" y="3844850"/>
            <a:ext cx="3236400" cy="18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Lato"/>
                <a:ea typeface="Lato"/>
                <a:cs typeface="Lato"/>
                <a:sym typeface="Lato"/>
              </a:rPr>
              <a:t>                       Rewards:</a:t>
            </a:r>
            <a:endParaRPr>
              <a:solidFill>
                <a:schemeClr val="lt1"/>
              </a:solidFill>
              <a:latin typeface="Lato"/>
              <a:ea typeface="Lato"/>
              <a:cs typeface="Lato"/>
              <a:sym typeface="Lato"/>
            </a:endParaRPr>
          </a:p>
          <a:p>
            <a:pPr indent="0" lvl="0" marL="0" rtl="0" algn="l">
              <a:lnSpc>
                <a:spcPct val="115000"/>
              </a:lnSpc>
              <a:spcBef>
                <a:spcPts val="0"/>
              </a:spcBef>
              <a:spcAft>
                <a:spcPts val="1600"/>
              </a:spcAft>
              <a:buNone/>
            </a:pPr>
            <a:r>
              <a:rPr lang="en">
                <a:solidFill>
                  <a:schemeClr val="lt1"/>
                </a:solidFill>
                <a:latin typeface="Montserrat"/>
                <a:ea typeface="Montserrat"/>
                <a:cs typeface="Montserrat"/>
                <a:sym typeface="Montserrat"/>
              </a:rPr>
              <a:t>+1 for each frame driving &gt; 50KMH      -1 for each frame driving &lt; 50KMH -200 for a collision and episode is over</a:t>
            </a:r>
            <a:endParaRPr>
              <a:solidFill>
                <a:schemeClr val="lt1"/>
              </a:solidFill>
              <a:latin typeface="Lato"/>
              <a:ea typeface="Lato"/>
              <a:cs typeface="Lato"/>
              <a:sym typeface="Lato"/>
            </a:endParaRPr>
          </a:p>
        </p:txBody>
      </p:sp>
      <p:pic>
        <p:nvPicPr>
          <p:cNvPr id="189" name="Google Shape;189;p19"/>
          <p:cNvPicPr preferRelativeResize="0"/>
          <p:nvPr/>
        </p:nvPicPr>
        <p:blipFill>
          <a:blip r:embed="rId5">
            <a:alphaModFix/>
          </a:blip>
          <a:stretch>
            <a:fillRect/>
          </a:stretch>
        </p:blipFill>
        <p:spPr>
          <a:xfrm>
            <a:off x="6579400" y="915300"/>
            <a:ext cx="3191224" cy="3175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a:t>
            </a:r>
            <a:endParaRPr/>
          </a:p>
        </p:txBody>
      </p:sp>
      <p:sp>
        <p:nvSpPr>
          <p:cNvPr id="195" name="Google Shape;195;p20"/>
          <p:cNvSpPr txBox="1"/>
          <p:nvPr>
            <p:ph idx="1" type="body"/>
          </p:nvPr>
        </p:nvSpPr>
        <p:spPr>
          <a:xfrm>
            <a:off x="1297500" y="104380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The main software we are using is the environment CARLA.</a:t>
            </a:r>
            <a:br>
              <a:rPr lang="en">
                <a:latin typeface="Montserrat"/>
                <a:ea typeface="Montserrat"/>
                <a:cs typeface="Montserrat"/>
                <a:sym typeface="Montserrat"/>
              </a:rPr>
            </a:br>
            <a:r>
              <a:rPr lang="en">
                <a:latin typeface="Montserrat"/>
                <a:ea typeface="Montserrat"/>
                <a:cs typeface="Montserrat"/>
                <a:sym typeface="Montserrat"/>
              </a:rPr>
              <a:t>The main idea of CARLA is to have the environment  as server and then agents as clients.</a:t>
            </a:r>
            <a:br>
              <a:rPr lang="en">
                <a:latin typeface="Montserrat"/>
                <a:ea typeface="Montserrat"/>
                <a:cs typeface="Montserrat"/>
                <a:sym typeface="Montserrat"/>
              </a:rPr>
            </a:br>
            <a:r>
              <a:rPr lang="en">
                <a:latin typeface="Montserrat"/>
                <a:ea typeface="Montserrat"/>
                <a:cs typeface="Montserrat"/>
                <a:sym typeface="Montserrat"/>
              </a:rPr>
              <a:t>These are the versions of softwares and libraries which we have used:</a:t>
            </a:r>
            <a:endParaRPr>
              <a:latin typeface="Montserrat"/>
              <a:ea typeface="Montserrat"/>
              <a:cs typeface="Montserrat"/>
              <a:sym typeface="Montserrat"/>
            </a:endParaRPr>
          </a:p>
          <a:p>
            <a:pPr indent="-311150" lvl="0" marL="457200" rtl="0" algn="l">
              <a:spcBef>
                <a:spcPts val="1600"/>
              </a:spcBef>
              <a:spcAft>
                <a:spcPts val="0"/>
              </a:spcAft>
              <a:buSzPts val="1300"/>
              <a:buFont typeface="Montserrat"/>
              <a:buChar char="●"/>
            </a:pPr>
            <a:r>
              <a:rPr lang="en">
                <a:latin typeface="Montserrat"/>
                <a:ea typeface="Montserrat"/>
                <a:cs typeface="Montserrat"/>
                <a:sym typeface="Montserrat"/>
              </a:rPr>
              <a:t>Python 3.7</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lang="en">
                <a:latin typeface="Montserrat"/>
                <a:ea typeface="Montserrat"/>
                <a:cs typeface="Montserrat"/>
                <a:sym typeface="Montserrat"/>
              </a:rPr>
              <a:t>Keras 2.2.4</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lang="en">
                <a:latin typeface="Montserrat"/>
                <a:ea typeface="Montserrat"/>
                <a:cs typeface="Montserrat"/>
                <a:sym typeface="Montserrat"/>
              </a:rPr>
              <a:t>Tensorflow 1.14.0</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lang="en">
                <a:latin typeface="Montserrat"/>
                <a:ea typeface="Montserrat"/>
                <a:cs typeface="Montserrat"/>
                <a:sym typeface="Montserrat"/>
              </a:rPr>
              <a:t>CARLA 0.9.5</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lang="en">
                <a:latin typeface="Montserrat"/>
                <a:ea typeface="Montserrat"/>
                <a:cs typeface="Montserrat"/>
                <a:sym typeface="Montserrat"/>
              </a:rPr>
              <a:t>CUDA 7</a:t>
            </a:r>
            <a:endParaRPr>
              <a:latin typeface="Montserrat"/>
              <a:ea typeface="Montserrat"/>
              <a:cs typeface="Montserrat"/>
              <a:sym typeface="Montserrat"/>
            </a:endParaRPr>
          </a:p>
          <a:p>
            <a:pPr indent="0" lvl="0" marL="0" rtl="0" algn="l">
              <a:spcBef>
                <a:spcPts val="1600"/>
              </a:spcBef>
              <a:spcAft>
                <a:spcPts val="0"/>
              </a:spcAft>
              <a:buNone/>
            </a:pPr>
            <a:r>
              <a:rPr lang="en">
                <a:latin typeface="Montserrat"/>
                <a:ea typeface="Montserrat"/>
                <a:cs typeface="Montserrat"/>
                <a:sym typeface="Montserrat"/>
              </a:rPr>
              <a:t>Flow of our script:</a:t>
            </a:r>
            <a:endParaRPr>
              <a:latin typeface="Montserrat"/>
              <a:ea typeface="Montserrat"/>
              <a:cs typeface="Montserrat"/>
              <a:sym typeface="Montserrat"/>
            </a:endParaRPr>
          </a:p>
          <a:p>
            <a:pPr indent="-311150" lvl="0" marL="457200" rtl="0" algn="l">
              <a:spcBef>
                <a:spcPts val="1600"/>
              </a:spcBef>
              <a:spcAft>
                <a:spcPts val="0"/>
              </a:spcAft>
              <a:buSzPts val="1300"/>
              <a:buFont typeface="Montserrat"/>
              <a:buChar char="●"/>
            </a:pPr>
            <a:r>
              <a:rPr lang="en">
                <a:latin typeface="Montserrat"/>
                <a:ea typeface="Montserrat"/>
                <a:cs typeface="Montserrat"/>
                <a:sym typeface="Montserrat"/>
              </a:rPr>
              <a:t>Creating the car environment with pre processing steps.</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lang="en">
                <a:latin typeface="Montserrat"/>
                <a:ea typeface="Montserrat"/>
                <a:cs typeface="Montserrat"/>
                <a:sym typeface="Montserrat"/>
              </a:rPr>
              <a:t>Creating the DQN class which house the RL model with other concepts.</a:t>
            </a:r>
            <a:endParaRPr>
              <a:latin typeface="Montserrat"/>
              <a:ea typeface="Montserrat"/>
              <a:cs typeface="Montserrat"/>
              <a:sym typeface="Montserrat"/>
            </a:endParaRPr>
          </a:p>
          <a:p>
            <a:pPr indent="-311150" lvl="0" marL="457200" rtl="0" algn="l">
              <a:spcBef>
                <a:spcPts val="0"/>
              </a:spcBef>
              <a:spcAft>
                <a:spcPts val="0"/>
              </a:spcAft>
              <a:buSzPts val="1300"/>
              <a:buFont typeface="Montserrat"/>
              <a:buChar char="●"/>
            </a:pPr>
            <a:r>
              <a:rPr lang="en">
                <a:latin typeface="Montserrat"/>
                <a:ea typeface="Montserrat"/>
                <a:cs typeface="Montserrat"/>
                <a:sym typeface="Montserrat"/>
              </a:rPr>
              <a:t>A main function which calls all of the above.</a:t>
            </a:r>
            <a:endParaRPr>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Analysis and evaluation: </a:t>
            </a:r>
            <a:endParaRPr/>
          </a:p>
        </p:txBody>
      </p:sp>
      <p:sp>
        <p:nvSpPr>
          <p:cNvPr id="201" name="Google Shape;201;p21"/>
          <p:cNvSpPr txBox="1"/>
          <p:nvPr>
            <p:ph idx="1" type="body"/>
          </p:nvPr>
        </p:nvSpPr>
        <p:spPr>
          <a:xfrm>
            <a:off x="1163200" y="78862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Montserrat"/>
                <a:ea typeface="Montserrat"/>
                <a:cs typeface="Montserrat"/>
                <a:sym typeface="Montserrat"/>
              </a:rPr>
              <a:t>   DQN and Fixed Target Model</a:t>
            </a:r>
            <a:endParaRPr sz="1800">
              <a:latin typeface="Montserrat"/>
              <a:ea typeface="Montserrat"/>
              <a:cs typeface="Montserrat"/>
              <a:sym typeface="Montserrat"/>
            </a:endParaRPr>
          </a:p>
          <a:p>
            <a:pPr indent="-317500" lvl="0" marL="457200" rtl="0" algn="l">
              <a:spcBef>
                <a:spcPts val="1600"/>
              </a:spcBef>
              <a:spcAft>
                <a:spcPts val="0"/>
              </a:spcAft>
              <a:buSzPts val="1400"/>
              <a:buFont typeface="Montserrat"/>
              <a:buChar char="●"/>
            </a:pPr>
            <a:r>
              <a:rPr lang="en" sz="1400">
                <a:latin typeface="Montserrat"/>
                <a:ea typeface="Montserrat"/>
                <a:cs typeface="Montserrat"/>
                <a:sym typeface="Montserrat"/>
              </a:rPr>
              <a:t>Since we are using DQN, we’ll be using a model to infer the Q values instead of a table.</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As we engage in the environment, we will do a .predict() to figure out our next move (or move randomly). When we do a .predict(), we will get the 3 float values, which are our Q values that map to actions.</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We will then do an argmax on these, like we would with our Q Table's values. We will then "update" our network by doing a .fit() based on updated Q values.</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When we do this, we will actually be fitting for all 3 Q values, even though we intend to just "update" one. </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sz="1400">
                <a:latin typeface="Montserrat"/>
                <a:ea typeface="Montserrat"/>
                <a:cs typeface="Montserrat"/>
                <a:sym typeface="Montserrat"/>
              </a:rPr>
              <a:t>We are using a concept called ‘Fixed Target Network’,  as our  model is starting off as random, and it's being updated every single step, per every single episode. </a:t>
            </a:r>
            <a:endParaRPr sz="1400">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sz="1400">
                <a:latin typeface="Montserrat"/>
                <a:ea typeface="Montserrat"/>
                <a:cs typeface="Montserrat"/>
                <a:sym typeface="Montserrat"/>
              </a:rPr>
              <a:t>This makes the model fluctuating and highly confusing. </a:t>
            </a:r>
            <a:endParaRPr sz="1400">
              <a:latin typeface="Montserrat"/>
              <a:ea typeface="Montserrat"/>
              <a:cs typeface="Montserrat"/>
              <a:sym typeface="Montserrat"/>
            </a:endParaRPr>
          </a:p>
          <a:p>
            <a:pPr indent="-317500" lvl="0" marL="457200" rtl="0" algn="just">
              <a:lnSpc>
                <a:spcPct val="100000"/>
              </a:lnSpc>
              <a:spcBef>
                <a:spcPts val="0"/>
              </a:spcBef>
              <a:spcAft>
                <a:spcPts val="0"/>
              </a:spcAft>
              <a:buSzPts val="1400"/>
              <a:buFont typeface="Montserrat"/>
              <a:buChar char="●"/>
            </a:pPr>
            <a:r>
              <a:rPr lang="en" sz="1400">
                <a:latin typeface="Montserrat"/>
                <a:ea typeface="Montserrat"/>
                <a:cs typeface="Montserrat"/>
                <a:sym typeface="Montserrat"/>
              </a:rPr>
              <a:t>Therefore, we develop a seperate model called the target_model() which will inherit the weights from the original model every n episodes.</a:t>
            </a:r>
            <a:endParaRPr sz="14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